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2"/>
  </p:notesMasterIdLst>
  <p:sldIdLst>
    <p:sldId id="323" r:id="rId2"/>
    <p:sldId id="320" r:id="rId3"/>
    <p:sldId id="316" r:id="rId4"/>
    <p:sldId id="330" r:id="rId5"/>
    <p:sldId id="344" r:id="rId6"/>
    <p:sldId id="345" r:id="rId7"/>
    <p:sldId id="352" r:id="rId8"/>
    <p:sldId id="346" r:id="rId9"/>
    <p:sldId id="351" r:id="rId10"/>
    <p:sldId id="347" r:id="rId11"/>
    <p:sldId id="355" r:id="rId12"/>
    <p:sldId id="357" r:id="rId13"/>
    <p:sldId id="356" r:id="rId14"/>
    <p:sldId id="358" r:id="rId15"/>
    <p:sldId id="359" r:id="rId16"/>
    <p:sldId id="348" r:id="rId17"/>
    <p:sldId id="328" r:id="rId18"/>
    <p:sldId id="353" r:id="rId19"/>
    <p:sldId id="354" r:id="rId20"/>
    <p:sldId id="32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B37"/>
    <a:srgbClr val="001E62"/>
    <a:srgbClr val="D50032"/>
    <a:srgbClr val="F4F3E8"/>
    <a:srgbClr val="0080A9"/>
    <a:srgbClr val="51BFE7"/>
    <a:srgbClr val="333333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E202B7-33E0-40B1-8A05-33A220581AAA}" v="27" dt="2021-06-07T14:28:50.3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77"/>
    <p:restoredTop sz="86180" autoAdjust="0"/>
  </p:normalViewPr>
  <p:slideViewPr>
    <p:cSldViewPr snapToGrid="0" snapToObjects="1">
      <p:cViewPr varScale="1">
        <p:scale>
          <a:sx n="84" d="100"/>
          <a:sy n="84" d="100"/>
        </p:scale>
        <p:origin x="26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 Rieger" userId="ea8b6358e94994a1" providerId="LiveId" clId="{88E202B7-33E0-40B1-8A05-33A220581AAA}"/>
    <pc:docChg chg="custSel modSld modMainMaster">
      <pc:chgData name="Lauren Rieger" userId="ea8b6358e94994a1" providerId="LiveId" clId="{88E202B7-33E0-40B1-8A05-33A220581AAA}" dt="2021-06-07T14:29:10.343" v="344" actId="20577"/>
      <pc:docMkLst>
        <pc:docMk/>
      </pc:docMkLst>
      <pc:sldChg chg="addSp modSp mod">
        <pc:chgData name="Lauren Rieger" userId="ea8b6358e94994a1" providerId="LiveId" clId="{88E202B7-33E0-40B1-8A05-33A220581AAA}" dt="2021-06-07T14:29:10.343" v="344" actId="20577"/>
        <pc:sldMkLst>
          <pc:docMk/>
          <pc:sldMk cId="3824755175" sldId="322"/>
        </pc:sldMkLst>
        <pc:spChg chg="add mod">
          <ac:chgData name="Lauren Rieger" userId="ea8b6358e94994a1" providerId="LiveId" clId="{88E202B7-33E0-40B1-8A05-33A220581AAA}" dt="2021-06-07T14:29:10.343" v="344" actId="20577"/>
          <ac:spMkLst>
            <pc:docMk/>
            <pc:sldMk cId="3824755175" sldId="322"/>
            <ac:spMk id="2" creationId="{5D516344-693A-4F9F-A58B-A1E04F17145F}"/>
          </ac:spMkLst>
        </pc:spChg>
      </pc:sldChg>
      <pc:sldChg chg="delSp modSp mod">
        <pc:chgData name="Lauren Rieger" userId="ea8b6358e94994a1" providerId="LiveId" clId="{88E202B7-33E0-40B1-8A05-33A220581AAA}" dt="2021-06-07T13:06:37.535" v="40" actId="20577"/>
        <pc:sldMkLst>
          <pc:docMk/>
          <pc:sldMk cId="1628754898" sldId="323"/>
        </pc:sldMkLst>
        <pc:spChg chg="mod">
          <ac:chgData name="Lauren Rieger" userId="ea8b6358e94994a1" providerId="LiveId" clId="{88E202B7-33E0-40B1-8A05-33A220581AAA}" dt="2021-06-07T13:06:26.470" v="25" actId="20577"/>
          <ac:spMkLst>
            <pc:docMk/>
            <pc:sldMk cId="1628754898" sldId="323"/>
            <ac:spMk id="2" creationId="{A4769C76-7780-2642-B71B-C00F78B9580C}"/>
          </ac:spMkLst>
        </pc:spChg>
        <pc:spChg chg="mod">
          <ac:chgData name="Lauren Rieger" userId="ea8b6358e94994a1" providerId="LiveId" clId="{88E202B7-33E0-40B1-8A05-33A220581AAA}" dt="2021-06-07T13:06:37.535" v="40" actId="20577"/>
          <ac:spMkLst>
            <pc:docMk/>
            <pc:sldMk cId="1628754898" sldId="323"/>
            <ac:spMk id="3" creationId="{73687C4F-686F-6948-8BBC-1B03CE0459BC}"/>
          </ac:spMkLst>
        </pc:spChg>
        <pc:spChg chg="del">
          <ac:chgData name="Lauren Rieger" userId="ea8b6358e94994a1" providerId="LiveId" clId="{88E202B7-33E0-40B1-8A05-33A220581AAA}" dt="2021-06-07T13:06:30.379" v="26" actId="478"/>
          <ac:spMkLst>
            <pc:docMk/>
            <pc:sldMk cId="1628754898" sldId="323"/>
            <ac:spMk id="4" creationId="{3868B8A4-AF72-9142-9161-F969CE9CD2B6}"/>
          </ac:spMkLst>
        </pc:spChg>
      </pc:sldChg>
      <pc:sldChg chg="addSp delSp modSp mod">
        <pc:chgData name="Lauren Rieger" userId="ea8b6358e94994a1" providerId="LiveId" clId="{88E202B7-33E0-40B1-8A05-33A220581AAA}" dt="2021-06-07T14:28:12.194" v="290" actId="1076"/>
        <pc:sldMkLst>
          <pc:docMk/>
          <pc:sldMk cId="2095767778" sldId="354"/>
        </pc:sldMkLst>
        <pc:spChg chg="mod">
          <ac:chgData name="Lauren Rieger" userId="ea8b6358e94994a1" providerId="LiveId" clId="{88E202B7-33E0-40B1-8A05-33A220581AAA}" dt="2021-06-07T14:24:41.720" v="232" actId="1076"/>
          <ac:spMkLst>
            <pc:docMk/>
            <pc:sldMk cId="2095767778" sldId="354"/>
            <ac:spMk id="2" creationId="{213B8877-55E5-2549-A3DA-4BABD78A7FD8}"/>
          </ac:spMkLst>
        </pc:spChg>
        <pc:spChg chg="mod">
          <ac:chgData name="Lauren Rieger" userId="ea8b6358e94994a1" providerId="LiveId" clId="{88E202B7-33E0-40B1-8A05-33A220581AAA}" dt="2021-06-07T14:28:12.194" v="290" actId="1076"/>
          <ac:spMkLst>
            <pc:docMk/>
            <pc:sldMk cId="2095767778" sldId="354"/>
            <ac:spMk id="5" creationId="{00000000-0000-0000-0000-000000000000}"/>
          </ac:spMkLst>
        </pc:spChg>
        <pc:spChg chg="del">
          <ac:chgData name="Lauren Rieger" userId="ea8b6358e94994a1" providerId="LiveId" clId="{88E202B7-33E0-40B1-8A05-33A220581AAA}" dt="2021-06-07T14:23:18.679" v="192" actId="478"/>
          <ac:spMkLst>
            <pc:docMk/>
            <pc:sldMk cId="2095767778" sldId="354"/>
            <ac:spMk id="6" creationId="{00000000-0000-0000-0000-000000000000}"/>
          </ac:spMkLst>
        </pc:spChg>
        <pc:spChg chg="add del mod">
          <ac:chgData name="Lauren Rieger" userId="ea8b6358e94994a1" providerId="LiveId" clId="{88E202B7-33E0-40B1-8A05-33A220581AAA}" dt="2021-06-07T14:25:23" v="243"/>
          <ac:spMkLst>
            <pc:docMk/>
            <pc:sldMk cId="2095767778" sldId="354"/>
            <ac:spMk id="7" creationId="{32684B24-A18E-426A-961B-29FD0DC454FB}"/>
          </ac:spMkLst>
        </pc:spChg>
        <pc:spChg chg="add mod">
          <ac:chgData name="Lauren Rieger" userId="ea8b6358e94994a1" providerId="LiveId" clId="{88E202B7-33E0-40B1-8A05-33A220581AAA}" dt="2021-06-07T14:28:05.350" v="289" actId="1076"/>
          <ac:spMkLst>
            <pc:docMk/>
            <pc:sldMk cId="2095767778" sldId="354"/>
            <ac:spMk id="8" creationId="{BEA1F44F-F2B2-4027-B575-C5073CEB7D82}"/>
          </ac:spMkLst>
        </pc:spChg>
        <pc:graphicFrameChg chg="add del mod">
          <ac:chgData name="Lauren Rieger" userId="ea8b6358e94994a1" providerId="LiveId" clId="{88E202B7-33E0-40B1-8A05-33A220581AAA}" dt="2021-06-07T14:21:35.574" v="75"/>
          <ac:graphicFrameMkLst>
            <pc:docMk/>
            <pc:sldMk cId="2095767778" sldId="354"/>
            <ac:graphicFrameMk id="3" creationId="{F8F45DBD-EDA9-4576-9D67-3B7E1BA605A7}"/>
          </ac:graphicFrameMkLst>
        </pc:graphicFrameChg>
      </pc:sldChg>
      <pc:sldChg chg="modAnim">
        <pc:chgData name="Lauren Rieger" userId="ea8b6358e94994a1" providerId="LiveId" clId="{88E202B7-33E0-40B1-8A05-33A220581AAA}" dt="2021-06-07T13:12:01.279" v="63"/>
        <pc:sldMkLst>
          <pc:docMk/>
          <pc:sldMk cId="2614758964" sldId="356"/>
        </pc:sldMkLst>
      </pc:sldChg>
      <pc:sldChg chg="addSp modSp mod modAnim">
        <pc:chgData name="Lauren Rieger" userId="ea8b6358e94994a1" providerId="LiveId" clId="{88E202B7-33E0-40B1-8A05-33A220581AAA}" dt="2021-06-07T13:11:54.533" v="62"/>
        <pc:sldMkLst>
          <pc:docMk/>
          <pc:sldMk cId="1451336641" sldId="358"/>
        </pc:sldMkLst>
        <pc:spChg chg="add mod">
          <ac:chgData name="Lauren Rieger" userId="ea8b6358e94994a1" providerId="LiveId" clId="{88E202B7-33E0-40B1-8A05-33A220581AAA}" dt="2021-06-07T13:08:17.377" v="49" actId="1582"/>
          <ac:spMkLst>
            <pc:docMk/>
            <pc:sldMk cId="1451336641" sldId="358"/>
            <ac:spMk id="10" creationId="{14FA5F63-C5AB-4B69-9330-019166A7806A}"/>
          </ac:spMkLst>
        </pc:spChg>
        <pc:spChg chg="add mod">
          <ac:chgData name="Lauren Rieger" userId="ea8b6358e94994a1" providerId="LiveId" clId="{88E202B7-33E0-40B1-8A05-33A220581AAA}" dt="2021-06-07T13:11:33.845" v="58" actId="1076"/>
          <ac:spMkLst>
            <pc:docMk/>
            <pc:sldMk cId="1451336641" sldId="358"/>
            <ac:spMk id="11" creationId="{7F5A2343-DED2-4874-9C51-A0BD1D0BF6D7}"/>
          </ac:spMkLst>
        </pc:spChg>
      </pc:sldChg>
      <pc:sldChg chg="addSp modSp mod modAnim">
        <pc:chgData name="Lauren Rieger" userId="ea8b6358e94994a1" providerId="LiveId" clId="{88E202B7-33E0-40B1-8A05-33A220581AAA}" dt="2021-06-07T13:08:48.789" v="56"/>
        <pc:sldMkLst>
          <pc:docMk/>
          <pc:sldMk cId="3642008556" sldId="359"/>
        </pc:sldMkLst>
        <pc:spChg chg="add mod">
          <ac:chgData name="Lauren Rieger" userId="ea8b6358e94994a1" providerId="LiveId" clId="{88E202B7-33E0-40B1-8A05-33A220581AAA}" dt="2021-06-07T13:08:45.206" v="55" actId="1582"/>
          <ac:spMkLst>
            <pc:docMk/>
            <pc:sldMk cId="3642008556" sldId="359"/>
            <ac:spMk id="10" creationId="{D7BB38A6-6111-4F1F-9F65-3382F715B05F}"/>
          </ac:spMkLst>
        </pc:spChg>
      </pc:sldChg>
      <pc:sldMasterChg chg="modSldLayout">
        <pc:chgData name="Lauren Rieger" userId="ea8b6358e94994a1" providerId="LiveId" clId="{88E202B7-33E0-40B1-8A05-33A220581AAA}" dt="2021-06-07T14:28:57.480" v="341" actId="478"/>
        <pc:sldMasterMkLst>
          <pc:docMk/>
          <pc:sldMasterMk cId="2305179192" sldId="2147483700"/>
        </pc:sldMasterMkLst>
        <pc:sldLayoutChg chg="addSp delSp modSp mod">
          <pc:chgData name="Lauren Rieger" userId="ea8b6358e94994a1" providerId="LiveId" clId="{88E202B7-33E0-40B1-8A05-33A220581AAA}" dt="2021-06-07T14:28:57.480" v="341" actId="478"/>
          <pc:sldLayoutMkLst>
            <pc:docMk/>
            <pc:sldMasterMk cId="2305179192" sldId="2147483700"/>
            <pc:sldLayoutMk cId="3928787863" sldId="2147483719"/>
          </pc:sldLayoutMkLst>
          <pc:spChg chg="add del">
            <ac:chgData name="Lauren Rieger" userId="ea8b6358e94994a1" providerId="LiveId" clId="{88E202B7-33E0-40B1-8A05-33A220581AAA}" dt="2021-06-07T14:28:50.368" v="338" actId="11529"/>
            <ac:spMkLst>
              <pc:docMk/>
              <pc:sldMasterMk cId="2305179192" sldId="2147483700"/>
              <pc:sldLayoutMk cId="3928787863" sldId="2147483719"/>
              <ac:spMk id="2" creationId="{C8A4044B-75DF-4C56-81BD-32AB34FA8D87}"/>
            </ac:spMkLst>
          </pc:spChg>
          <pc:spChg chg="add del mod">
            <ac:chgData name="Lauren Rieger" userId="ea8b6358e94994a1" providerId="LiveId" clId="{88E202B7-33E0-40B1-8A05-33A220581AAA}" dt="2021-06-07T14:28:52.345" v="339" actId="478"/>
            <ac:spMkLst>
              <pc:docMk/>
              <pc:sldMasterMk cId="2305179192" sldId="2147483700"/>
              <pc:sldLayoutMk cId="3928787863" sldId="2147483719"/>
              <ac:spMk id="4" creationId="{C4017A5A-330A-4DB2-8891-980243093575}"/>
            </ac:spMkLst>
          </pc:spChg>
          <pc:picChg chg="mod">
            <ac:chgData name="Lauren Rieger" userId="ea8b6358e94994a1" providerId="LiveId" clId="{88E202B7-33E0-40B1-8A05-33A220581AAA}" dt="2021-06-07T14:28:55.994" v="340" actId="1076"/>
            <ac:picMkLst>
              <pc:docMk/>
              <pc:sldMasterMk cId="2305179192" sldId="2147483700"/>
              <pc:sldLayoutMk cId="3928787863" sldId="2147483719"/>
              <ac:picMk id="3" creationId="{19AE039C-5A95-5E48-B5F3-0DE41F24E20F}"/>
            </ac:picMkLst>
          </pc:picChg>
          <pc:picChg chg="del">
            <ac:chgData name="Lauren Rieger" userId="ea8b6358e94994a1" providerId="LiveId" clId="{88E202B7-33E0-40B1-8A05-33A220581AAA}" dt="2021-06-07T14:28:57.480" v="341" actId="478"/>
            <ac:picMkLst>
              <pc:docMk/>
              <pc:sldMasterMk cId="2305179192" sldId="2147483700"/>
              <pc:sldLayoutMk cId="3928787863" sldId="2147483719"/>
              <ac:picMk id="6" creationId="{B4466824-B371-3F4A-BBC7-17B5B0E28245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E35093-BC35-43A1-816B-CFCBD965C606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8E1F382-040C-467A-92A8-B84C545CE22B}">
      <dgm:prSet phldrT="[Text]" custT="1"/>
      <dgm:spPr>
        <a:gradFill rotWithShape="0">
          <a:gsLst>
            <a:gs pos="0">
              <a:schemeClr val="accent2">
                <a:lumMod val="5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lumMod val="50000"/>
              </a:schemeClr>
            </a:gs>
          </a:gsLst>
        </a:gradFill>
      </dgm:spPr>
      <dgm:t>
        <a:bodyPr/>
        <a:lstStyle/>
        <a:p>
          <a:r>
            <a:rPr lang="en-US" sz="2000" b="1" dirty="0"/>
            <a:t>Steering Committee</a:t>
          </a:r>
        </a:p>
      </dgm:t>
    </dgm:pt>
    <dgm:pt modelId="{8CC60340-A14B-48D2-81B1-AA7EADEC71EF}" type="parTrans" cxnId="{ADFA66AC-7FD3-4826-83A5-330F0937394B}">
      <dgm:prSet/>
      <dgm:spPr/>
      <dgm:t>
        <a:bodyPr/>
        <a:lstStyle/>
        <a:p>
          <a:endParaRPr lang="en-US"/>
        </a:p>
      </dgm:t>
    </dgm:pt>
    <dgm:pt modelId="{4B9D432A-56B6-45FC-9291-51B91C8EADCD}" type="sibTrans" cxnId="{ADFA66AC-7FD3-4826-83A5-330F0937394B}">
      <dgm:prSet/>
      <dgm:spPr/>
      <dgm:t>
        <a:bodyPr/>
        <a:lstStyle/>
        <a:p>
          <a:endParaRPr lang="en-US"/>
        </a:p>
      </dgm:t>
    </dgm:pt>
    <dgm:pt modelId="{DF6D8DFC-F0DE-43D2-9CB7-39034DC7B389}">
      <dgm:prSet phldrT="[Text]" custT="1"/>
      <dgm:spPr>
        <a:gradFill rotWithShape="0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</a:gradFill>
      </dgm:spPr>
      <dgm:t>
        <a:bodyPr anchor="ctr"/>
        <a:lstStyle/>
        <a:p>
          <a:pPr algn="ctr"/>
          <a:r>
            <a:rPr lang="en-US" sz="2000" b="1" dirty="0"/>
            <a:t>Enterprise Committees</a:t>
          </a:r>
        </a:p>
      </dgm:t>
    </dgm:pt>
    <dgm:pt modelId="{0D2BEBDE-5B0B-490C-AA20-3E31B2836CC4}" type="parTrans" cxnId="{275E1151-31A0-4E90-ADAA-220EA27AA89F}">
      <dgm:prSet/>
      <dgm:spPr/>
      <dgm:t>
        <a:bodyPr/>
        <a:lstStyle/>
        <a:p>
          <a:endParaRPr lang="en-US"/>
        </a:p>
      </dgm:t>
    </dgm:pt>
    <dgm:pt modelId="{D1F5B864-EB24-43B1-BC3C-0C6824F6FF04}" type="sibTrans" cxnId="{275E1151-31A0-4E90-ADAA-220EA27AA89F}">
      <dgm:prSet/>
      <dgm:spPr/>
      <dgm:t>
        <a:bodyPr/>
        <a:lstStyle/>
        <a:p>
          <a:endParaRPr lang="en-US"/>
        </a:p>
      </dgm:t>
    </dgm:pt>
    <dgm:pt modelId="{0B861297-A1A5-4873-8324-4678A3660A3C}">
      <dgm:prSet phldrT="[Text]" custT="1"/>
      <dgm:spPr>
        <a:solidFill>
          <a:schemeClr val="bg1">
            <a:lumMod val="50000"/>
          </a:schemeClr>
        </a:solidFill>
      </dgm:spPr>
      <dgm:t>
        <a:bodyPr anchor="ctr"/>
        <a:lstStyle/>
        <a:p>
          <a:pPr algn="ctr"/>
          <a:r>
            <a:rPr lang="en-US" sz="2000" b="1" dirty="0"/>
            <a:t>Discussion Forums</a:t>
          </a:r>
        </a:p>
      </dgm:t>
    </dgm:pt>
    <dgm:pt modelId="{E76C9D12-43DE-4802-9D89-F9DBF3AB8F14}" type="parTrans" cxnId="{958CA380-7C90-4E40-9510-0B497E927ABE}">
      <dgm:prSet/>
      <dgm:spPr/>
      <dgm:t>
        <a:bodyPr/>
        <a:lstStyle/>
        <a:p>
          <a:endParaRPr lang="en-US"/>
        </a:p>
      </dgm:t>
    </dgm:pt>
    <dgm:pt modelId="{F4EAF9AE-6D00-473E-85C1-9D75960B6666}" type="sibTrans" cxnId="{958CA380-7C90-4E40-9510-0B497E927ABE}">
      <dgm:prSet/>
      <dgm:spPr/>
      <dgm:t>
        <a:bodyPr/>
        <a:lstStyle/>
        <a:p>
          <a:endParaRPr lang="en-US"/>
        </a:p>
      </dgm:t>
    </dgm:pt>
    <dgm:pt modelId="{69BB63A6-7133-4AAD-830C-FFA1F7BBFF03}">
      <dgm:prSet phldrT="[Text]" custT="1"/>
      <dgm:spPr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lumMod val="50000"/>
              </a:schemeClr>
            </a:gs>
          </a:gsLst>
        </a:gradFill>
      </dgm:spPr>
      <dgm:t>
        <a:bodyPr anchor="ctr"/>
        <a:lstStyle/>
        <a:p>
          <a:pPr algn="ctr"/>
          <a:r>
            <a:rPr lang="en-US" sz="2000" b="1" dirty="0"/>
            <a:t>Consortium Committees</a:t>
          </a:r>
        </a:p>
      </dgm:t>
    </dgm:pt>
    <dgm:pt modelId="{B8909AC4-A657-423C-99B1-90DE7174BB9A}" type="parTrans" cxnId="{B7471D5A-349A-422E-B839-887E5BF5C1BD}">
      <dgm:prSet/>
      <dgm:spPr/>
      <dgm:t>
        <a:bodyPr/>
        <a:lstStyle/>
        <a:p>
          <a:endParaRPr lang="en-US"/>
        </a:p>
      </dgm:t>
    </dgm:pt>
    <dgm:pt modelId="{7B16C9C8-0398-47A8-888D-9B185BE1C9D9}" type="sibTrans" cxnId="{B7471D5A-349A-422E-B839-887E5BF5C1BD}">
      <dgm:prSet/>
      <dgm:spPr/>
      <dgm:t>
        <a:bodyPr/>
        <a:lstStyle/>
        <a:p>
          <a:endParaRPr lang="en-US"/>
        </a:p>
      </dgm:t>
    </dgm:pt>
    <dgm:pt modelId="{4560D2FD-8DD7-44CC-A0A5-C643D85D3F1A}">
      <dgm:prSet phldrT="[Text]" custT="1"/>
      <dgm:spPr>
        <a:gradFill rotWithShape="0">
          <a:gsLst>
            <a:gs pos="0">
              <a:schemeClr val="accent5">
                <a:lumMod val="5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lumMod val="50000"/>
              </a:schemeClr>
            </a:gs>
          </a:gsLst>
        </a:gradFill>
      </dgm:spPr>
      <dgm:t>
        <a:bodyPr anchor="ctr"/>
        <a:lstStyle/>
        <a:p>
          <a:pPr algn="ctr"/>
          <a:r>
            <a:rPr lang="en-US" sz="2000" b="1" dirty="0"/>
            <a:t>Working Groups</a:t>
          </a:r>
        </a:p>
      </dgm:t>
    </dgm:pt>
    <dgm:pt modelId="{869D92B4-02DB-4B71-854A-999171DF456E}" type="sibTrans" cxnId="{4BA6A167-B801-4061-B123-D271ED1C38EA}">
      <dgm:prSet/>
      <dgm:spPr/>
      <dgm:t>
        <a:bodyPr/>
        <a:lstStyle/>
        <a:p>
          <a:endParaRPr lang="en-US"/>
        </a:p>
      </dgm:t>
    </dgm:pt>
    <dgm:pt modelId="{F512A7B9-ECFF-44AF-BA07-074B0EA64770}" type="parTrans" cxnId="{4BA6A167-B801-4061-B123-D271ED1C38EA}">
      <dgm:prSet/>
      <dgm:spPr/>
      <dgm:t>
        <a:bodyPr/>
        <a:lstStyle/>
        <a:p>
          <a:endParaRPr lang="en-US"/>
        </a:p>
      </dgm:t>
    </dgm:pt>
    <dgm:pt modelId="{50A33E25-071A-4B09-B79F-6D9CFA9160B0}" type="pres">
      <dgm:prSet presAssocID="{A9E35093-BC35-43A1-816B-CFCBD965C6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C0BB02-7EB2-4042-9641-520862B20C7B}" type="pres">
      <dgm:prSet presAssocID="{98E1F382-040C-467A-92A8-B84C545CE22B}" presName="node" presStyleLbl="node1" presStyleIdx="0" presStyleCnt="5" custScaleY="45369" custLinFactNeighborX="56853" custLinFactNeighborY="11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7E8CD-B977-4B9E-8638-76CCAFFB6167}" type="pres">
      <dgm:prSet presAssocID="{4B9D432A-56B6-45FC-9291-51B91C8EADCD}" presName="sibTrans" presStyleCnt="0"/>
      <dgm:spPr/>
    </dgm:pt>
    <dgm:pt modelId="{872A7A3B-A67A-44AE-9FE7-6BFD80A393EF}" type="pres">
      <dgm:prSet presAssocID="{69BB63A6-7133-4AAD-830C-FFA1F7BBFF03}" presName="node" presStyleLbl="node1" presStyleIdx="1" presStyleCnt="5" custScaleX="51797" custScaleY="51609" custLinFactX="-16435" custLinFactNeighborX="-100000" custLinFactNeighborY="653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15E5E-0DDE-4393-9126-2D1288B40865}" type="pres">
      <dgm:prSet presAssocID="{7B16C9C8-0398-47A8-888D-9B185BE1C9D9}" presName="sibTrans" presStyleCnt="0"/>
      <dgm:spPr/>
    </dgm:pt>
    <dgm:pt modelId="{8927888F-F7DD-4586-9D84-9602EA52D9A1}" type="pres">
      <dgm:prSet presAssocID="{DF6D8DFC-F0DE-43D2-9CB7-39034DC7B389}" presName="node" presStyleLbl="node1" presStyleIdx="2" presStyleCnt="5" custScaleX="51797" custScaleY="51609" custLinFactX="-19308" custLinFactNeighborX="-100000" custLinFactNeighborY="653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0FB7EC-1EAD-4BEF-BC75-A0FE22D2B4E1}" type="pres">
      <dgm:prSet presAssocID="{D1F5B864-EB24-43B1-BC3C-0C6824F6FF04}" presName="sibTrans" presStyleCnt="0"/>
      <dgm:spPr/>
    </dgm:pt>
    <dgm:pt modelId="{882F3A5A-F80F-4A09-9245-ED313F62CE9F}" type="pres">
      <dgm:prSet presAssocID="{4560D2FD-8DD7-44CC-A0A5-C643D85D3F1A}" presName="node" presStyleLbl="node1" presStyleIdx="3" presStyleCnt="5" custScaleX="51797" custScaleY="51609" custLinFactNeighborX="56412" custLinFactNeighborY="-2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080FD-8298-414C-A7C1-F13EA8218534}" type="pres">
      <dgm:prSet presAssocID="{869D92B4-02DB-4B71-854A-999171DF456E}" presName="sibTrans" presStyleCnt="0"/>
      <dgm:spPr/>
    </dgm:pt>
    <dgm:pt modelId="{EE1ED73C-797A-4549-9431-10DF1AA7B78B}" type="pres">
      <dgm:prSet presAssocID="{0B861297-A1A5-4873-8324-4678A3660A3C}" presName="node" presStyleLbl="node1" presStyleIdx="4" presStyleCnt="5" custScaleX="51797" custScaleY="51609" custLinFactNeighborX="53538" custLinFactNeighborY="-2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70A3DB-85EA-4B02-B443-077B35C34795}" type="presOf" srcId="{DF6D8DFC-F0DE-43D2-9CB7-39034DC7B389}" destId="{8927888F-F7DD-4586-9D84-9602EA52D9A1}" srcOrd="0" destOrd="0" presId="urn:microsoft.com/office/officeart/2005/8/layout/default"/>
    <dgm:cxn modelId="{C94BC64B-E0B2-455F-8931-F5D5CB03B771}" type="presOf" srcId="{69BB63A6-7133-4AAD-830C-FFA1F7BBFF03}" destId="{872A7A3B-A67A-44AE-9FE7-6BFD80A393EF}" srcOrd="0" destOrd="0" presId="urn:microsoft.com/office/officeart/2005/8/layout/default"/>
    <dgm:cxn modelId="{14A2F187-5AF0-4803-A2E2-E11C6857D90B}" type="presOf" srcId="{4560D2FD-8DD7-44CC-A0A5-C643D85D3F1A}" destId="{882F3A5A-F80F-4A09-9245-ED313F62CE9F}" srcOrd="0" destOrd="0" presId="urn:microsoft.com/office/officeart/2005/8/layout/default"/>
    <dgm:cxn modelId="{B7471D5A-349A-422E-B839-887E5BF5C1BD}" srcId="{A9E35093-BC35-43A1-816B-CFCBD965C606}" destId="{69BB63A6-7133-4AAD-830C-FFA1F7BBFF03}" srcOrd="1" destOrd="0" parTransId="{B8909AC4-A657-423C-99B1-90DE7174BB9A}" sibTransId="{7B16C9C8-0398-47A8-888D-9B185BE1C9D9}"/>
    <dgm:cxn modelId="{ADFA66AC-7FD3-4826-83A5-330F0937394B}" srcId="{A9E35093-BC35-43A1-816B-CFCBD965C606}" destId="{98E1F382-040C-467A-92A8-B84C545CE22B}" srcOrd="0" destOrd="0" parTransId="{8CC60340-A14B-48D2-81B1-AA7EADEC71EF}" sibTransId="{4B9D432A-56B6-45FC-9291-51B91C8EADCD}"/>
    <dgm:cxn modelId="{4BA6A167-B801-4061-B123-D271ED1C38EA}" srcId="{A9E35093-BC35-43A1-816B-CFCBD965C606}" destId="{4560D2FD-8DD7-44CC-A0A5-C643D85D3F1A}" srcOrd="3" destOrd="0" parTransId="{F512A7B9-ECFF-44AF-BA07-074B0EA64770}" sibTransId="{869D92B4-02DB-4B71-854A-999171DF456E}"/>
    <dgm:cxn modelId="{275E1151-31A0-4E90-ADAA-220EA27AA89F}" srcId="{A9E35093-BC35-43A1-816B-CFCBD965C606}" destId="{DF6D8DFC-F0DE-43D2-9CB7-39034DC7B389}" srcOrd="2" destOrd="0" parTransId="{0D2BEBDE-5B0B-490C-AA20-3E31B2836CC4}" sibTransId="{D1F5B864-EB24-43B1-BC3C-0C6824F6FF04}"/>
    <dgm:cxn modelId="{958CA380-7C90-4E40-9510-0B497E927ABE}" srcId="{A9E35093-BC35-43A1-816B-CFCBD965C606}" destId="{0B861297-A1A5-4873-8324-4678A3660A3C}" srcOrd="4" destOrd="0" parTransId="{E76C9D12-43DE-4802-9D89-F9DBF3AB8F14}" sibTransId="{F4EAF9AE-6D00-473E-85C1-9D75960B6666}"/>
    <dgm:cxn modelId="{D0E72BD7-F37E-4B48-931B-2753B3887297}" type="presOf" srcId="{A9E35093-BC35-43A1-816B-CFCBD965C606}" destId="{50A33E25-071A-4B09-B79F-6D9CFA9160B0}" srcOrd="0" destOrd="0" presId="urn:microsoft.com/office/officeart/2005/8/layout/default"/>
    <dgm:cxn modelId="{92EF801F-6FC9-48BE-9FDC-35DE066662C7}" type="presOf" srcId="{0B861297-A1A5-4873-8324-4678A3660A3C}" destId="{EE1ED73C-797A-4549-9431-10DF1AA7B78B}" srcOrd="0" destOrd="0" presId="urn:microsoft.com/office/officeart/2005/8/layout/default"/>
    <dgm:cxn modelId="{5D864BB7-63F8-48B9-AE92-FB5D85DB4B43}" type="presOf" srcId="{98E1F382-040C-467A-92A8-B84C545CE22B}" destId="{53C0BB02-7EB2-4042-9641-520862B20C7B}" srcOrd="0" destOrd="0" presId="urn:microsoft.com/office/officeart/2005/8/layout/default"/>
    <dgm:cxn modelId="{615B2BD6-2E0B-49BC-ADBF-5747714725CD}" type="presParOf" srcId="{50A33E25-071A-4B09-B79F-6D9CFA9160B0}" destId="{53C0BB02-7EB2-4042-9641-520862B20C7B}" srcOrd="0" destOrd="0" presId="urn:microsoft.com/office/officeart/2005/8/layout/default"/>
    <dgm:cxn modelId="{FFA256EA-C36D-43BE-B543-4307E1321DA5}" type="presParOf" srcId="{50A33E25-071A-4B09-B79F-6D9CFA9160B0}" destId="{8A67E8CD-B977-4B9E-8638-76CCAFFB6167}" srcOrd="1" destOrd="0" presId="urn:microsoft.com/office/officeart/2005/8/layout/default"/>
    <dgm:cxn modelId="{44C247F6-744D-4AA0-A376-8AA39D6AEC27}" type="presParOf" srcId="{50A33E25-071A-4B09-B79F-6D9CFA9160B0}" destId="{872A7A3B-A67A-44AE-9FE7-6BFD80A393EF}" srcOrd="2" destOrd="0" presId="urn:microsoft.com/office/officeart/2005/8/layout/default"/>
    <dgm:cxn modelId="{62616E60-5BF5-40CE-8D30-024E58B68A06}" type="presParOf" srcId="{50A33E25-071A-4B09-B79F-6D9CFA9160B0}" destId="{6E715E5E-0DDE-4393-9126-2D1288B40865}" srcOrd="3" destOrd="0" presId="urn:microsoft.com/office/officeart/2005/8/layout/default"/>
    <dgm:cxn modelId="{4387076D-CDA9-49A7-BFB6-3766EE7F5356}" type="presParOf" srcId="{50A33E25-071A-4B09-B79F-6D9CFA9160B0}" destId="{8927888F-F7DD-4586-9D84-9602EA52D9A1}" srcOrd="4" destOrd="0" presId="urn:microsoft.com/office/officeart/2005/8/layout/default"/>
    <dgm:cxn modelId="{8F7E56FE-845A-4E2B-983A-441C8E2BDB2A}" type="presParOf" srcId="{50A33E25-071A-4B09-B79F-6D9CFA9160B0}" destId="{120FB7EC-1EAD-4BEF-BC75-A0FE22D2B4E1}" srcOrd="5" destOrd="0" presId="urn:microsoft.com/office/officeart/2005/8/layout/default"/>
    <dgm:cxn modelId="{46531F82-55B7-4DA8-80FE-6637A18C8403}" type="presParOf" srcId="{50A33E25-071A-4B09-B79F-6D9CFA9160B0}" destId="{882F3A5A-F80F-4A09-9245-ED313F62CE9F}" srcOrd="6" destOrd="0" presId="urn:microsoft.com/office/officeart/2005/8/layout/default"/>
    <dgm:cxn modelId="{A8BCB839-B3DB-4DDE-BC28-D7179961901B}" type="presParOf" srcId="{50A33E25-071A-4B09-B79F-6D9CFA9160B0}" destId="{40B080FD-8298-414C-A7C1-F13EA8218534}" srcOrd="7" destOrd="0" presId="urn:microsoft.com/office/officeart/2005/8/layout/default"/>
    <dgm:cxn modelId="{B056EE9A-D5A0-43C8-8785-E5CB85EBF8EF}" type="presParOf" srcId="{50A33E25-071A-4B09-B79F-6D9CFA9160B0}" destId="{EE1ED73C-797A-4549-9431-10DF1AA7B78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0BB02-7EB2-4042-9641-520862B20C7B}">
      <dsp:nvSpPr>
        <dsp:cNvPr id="0" name=""/>
        <dsp:cNvSpPr/>
      </dsp:nvSpPr>
      <dsp:spPr>
        <a:xfrm>
          <a:off x="2501144" y="307380"/>
          <a:ext cx="3491656" cy="950477"/>
        </a:xfrm>
        <a:prstGeom prst="rect">
          <a:avLst/>
        </a:prstGeom>
        <a:gradFill rotWithShape="0">
          <a:gsLst>
            <a:gs pos="0">
              <a:schemeClr val="accent2">
                <a:lumMod val="5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lumMod val="5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Steering Committee</a:t>
          </a:r>
        </a:p>
      </dsp:txBody>
      <dsp:txXfrm>
        <a:off x="2501144" y="307380"/>
        <a:ext cx="3491656" cy="950477"/>
      </dsp:txXfrm>
    </dsp:sp>
    <dsp:sp modelId="{872A7A3B-A67A-44AE-9FE7-6BFD80A393EF}">
      <dsp:nvSpPr>
        <dsp:cNvPr id="0" name=""/>
        <dsp:cNvSpPr/>
      </dsp:nvSpPr>
      <dsp:spPr>
        <a:xfrm>
          <a:off x="291344" y="1371595"/>
          <a:ext cx="1808573" cy="1081205"/>
        </a:xfrm>
        <a:prstGeom prst="rect">
          <a:avLst/>
        </a:prstGeom>
        <a:gradFill rotWithShape="0">
          <a:gsLst>
            <a:gs pos="0">
              <a:schemeClr val="accent3">
                <a:lumMod val="5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lumMod val="5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Consortium Committees</a:t>
          </a:r>
        </a:p>
      </dsp:txBody>
      <dsp:txXfrm>
        <a:off x="291344" y="1371595"/>
        <a:ext cx="1808573" cy="1081205"/>
      </dsp:txXfrm>
    </dsp:sp>
    <dsp:sp modelId="{8927888F-F7DD-4586-9D84-9602EA52D9A1}">
      <dsp:nvSpPr>
        <dsp:cNvPr id="0" name=""/>
        <dsp:cNvSpPr/>
      </dsp:nvSpPr>
      <dsp:spPr>
        <a:xfrm>
          <a:off x="2348768" y="1371595"/>
          <a:ext cx="1808573" cy="1081205"/>
        </a:xfrm>
        <a:prstGeom prst="rect">
          <a:avLst/>
        </a:prstGeom>
        <a:gradFill rotWithShape="0">
          <a:gsLst>
            <a:gs pos="0">
              <a:schemeClr val="accent1">
                <a:lumMod val="50000"/>
              </a:schemeClr>
            </a:gs>
            <a:gs pos="8000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Enterprise Committees</a:t>
          </a:r>
        </a:p>
      </dsp:txBody>
      <dsp:txXfrm>
        <a:off x="2348768" y="1371595"/>
        <a:ext cx="1808573" cy="1081205"/>
      </dsp:txXfrm>
    </dsp:sp>
    <dsp:sp modelId="{882F3A5A-F80F-4A09-9245-ED313F62CE9F}">
      <dsp:nvSpPr>
        <dsp:cNvPr id="0" name=""/>
        <dsp:cNvSpPr/>
      </dsp:nvSpPr>
      <dsp:spPr>
        <a:xfrm>
          <a:off x="4406157" y="1371609"/>
          <a:ext cx="1808573" cy="1081205"/>
        </a:xfrm>
        <a:prstGeom prst="rect">
          <a:avLst/>
        </a:prstGeom>
        <a:gradFill rotWithShape="0">
          <a:gsLst>
            <a:gs pos="0">
              <a:schemeClr val="accent5">
                <a:lumMod val="5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lumMod val="5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Working Groups</a:t>
          </a:r>
        </a:p>
      </dsp:txBody>
      <dsp:txXfrm>
        <a:off x="4406157" y="1371609"/>
        <a:ext cx="1808573" cy="1081205"/>
      </dsp:txXfrm>
    </dsp:sp>
    <dsp:sp modelId="{EE1ED73C-797A-4549-9431-10DF1AA7B78B}">
      <dsp:nvSpPr>
        <dsp:cNvPr id="0" name=""/>
        <dsp:cNvSpPr/>
      </dsp:nvSpPr>
      <dsp:spPr>
        <a:xfrm>
          <a:off x="6463545" y="1371609"/>
          <a:ext cx="1808573" cy="1081205"/>
        </a:xfrm>
        <a:prstGeom prst="rect">
          <a:avLst/>
        </a:prstGeom>
        <a:solidFill>
          <a:schemeClr val="bg1">
            <a:lumMod val="5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Discussion Forums</a:t>
          </a:r>
        </a:p>
      </dsp:txBody>
      <dsp:txXfrm>
        <a:off x="6463545" y="1371609"/>
        <a:ext cx="1808573" cy="1081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A3ED06A-E3B9-0047-8050-B794EA99C6AE}" type="datetimeFigureOut">
              <a:rPr lang="en-US" smtClean="0"/>
              <a:pPr/>
              <a:t>3/24/2022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CFDF244-9769-4A4F-8A52-7801F8D12E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6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News &amp; Events</a:t>
            </a:r>
          </a:p>
          <a:p>
            <a:endParaRPr lang="en-US" dirty="0"/>
          </a:p>
          <a:p>
            <a:r>
              <a:rPr lang="en-US" dirty="0"/>
              <a:t>GROUPS*</a:t>
            </a:r>
          </a:p>
          <a:p>
            <a:endParaRPr lang="en-US" dirty="0"/>
          </a:p>
          <a:p>
            <a:r>
              <a:rPr lang="en-US" dirty="0"/>
              <a:t>Education &amp; Career Development  *Career Development Community</a:t>
            </a:r>
          </a:p>
          <a:p>
            <a:endParaRPr lang="en-US" dirty="0"/>
          </a:p>
          <a:p>
            <a:r>
              <a:rPr lang="en-US" dirty="0"/>
              <a:t>Team Science &amp; Collaboration: Synergy papers &amp; Un-Meetings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Resources: primarily contributions from other CTSAs that may inform new project/program development.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671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DF244-9769-4A4F-8A52-7801F8D12EA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32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E3EE1A-FE2A-D841-84E7-BEC666CBB2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03275" y="0"/>
            <a:ext cx="6248908" cy="6874625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58000"/>
              <a:gd name="connsiteX1" fmla="*/ 4862945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4862945"/>
              <a:gd name="connsiteY0" fmla="*/ 0 h 6874625"/>
              <a:gd name="connsiteX1" fmla="*/ 4862945 w 4862945"/>
              <a:gd name="connsiteY1" fmla="*/ 0 h 6874625"/>
              <a:gd name="connsiteX2" fmla="*/ 4846320 w 4862945"/>
              <a:gd name="connsiteY2" fmla="*/ 6874625 h 6874625"/>
              <a:gd name="connsiteX3" fmla="*/ 0 w 4862945"/>
              <a:gd name="connsiteY3" fmla="*/ 6858000 h 6874625"/>
              <a:gd name="connsiteX4" fmla="*/ 0 w 4862945"/>
              <a:gd name="connsiteY4" fmla="*/ 0 h 6874625"/>
              <a:gd name="connsiteX0" fmla="*/ 0 w 6130182"/>
              <a:gd name="connsiteY0" fmla="*/ 0 h 6874625"/>
              <a:gd name="connsiteX1" fmla="*/ 4862945 w 6130182"/>
              <a:gd name="connsiteY1" fmla="*/ 0 h 6874625"/>
              <a:gd name="connsiteX2" fmla="*/ 4846320 w 6130182"/>
              <a:gd name="connsiteY2" fmla="*/ 6874625 h 6874625"/>
              <a:gd name="connsiteX3" fmla="*/ 0 w 6130182"/>
              <a:gd name="connsiteY3" fmla="*/ 6858000 h 6874625"/>
              <a:gd name="connsiteX4" fmla="*/ 0 w 6130182"/>
              <a:gd name="connsiteY4" fmla="*/ 0 h 6874625"/>
              <a:gd name="connsiteX0" fmla="*/ 0 w 6248908"/>
              <a:gd name="connsiteY0" fmla="*/ 0 h 6874625"/>
              <a:gd name="connsiteX1" fmla="*/ 4862945 w 6248908"/>
              <a:gd name="connsiteY1" fmla="*/ 0 h 6874625"/>
              <a:gd name="connsiteX2" fmla="*/ 4846320 w 6248908"/>
              <a:gd name="connsiteY2" fmla="*/ 6874625 h 6874625"/>
              <a:gd name="connsiteX3" fmla="*/ 0 w 6248908"/>
              <a:gd name="connsiteY3" fmla="*/ 6858000 h 6874625"/>
              <a:gd name="connsiteX4" fmla="*/ 0 w 6248908"/>
              <a:gd name="connsiteY4" fmla="*/ 0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8908" h="6874625">
                <a:moveTo>
                  <a:pt x="0" y="0"/>
                </a:moveTo>
                <a:lnTo>
                  <a:pt x="4862945" y="0"/>
                </a:lnTo>
                <a:cubicBezTo>
                  <a:pt x="5356167" y="479368"/>
                  <a:pt x="7728066" y="3552305"/>
                  <a:pt x="4846320" y="6874625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3BE6E7-8A11-8F4B-B8D2-E622A7A189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05008" y="2205037"/>
            <a:ext cx="4920343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600" b="1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7644AD0-57F7-094F-A3A4-D5E46E4E56D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05008" y="4099548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B81A75D-6185-754B-94A9-530861CEF5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5008" y="1611477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66D111-EABD-934E-9606-C1FAEE903FAC}"/>
              </a:ext>
            </a:extLst>
          </p:cNvPr>
          <p:cNvSpPr txBox="1"/>
          <p:nvPr userDrawn="1"/>
        </p:nvSpPr>
        <p:spPr>
          <a:xfrm>
            <a:off x="2514600" y="-444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1756D7-BBC8-AA40-8B2B-4E71AF0A1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105008" y="5141843"/>
            <a:ext cx="3421955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11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09CDF7-6D7C-E843-B704-0D26734AE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897" r="80192"/>
          <a:stretch/>
        </p:blipFill>
        <p:spPr>
          <a:xfrm>
            <a:off x="9097108" y="3791960"/>
            <a:ext cx="2414954" cy="233875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1B9663-D2FB-0A47-B820-68385720A8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2702" y="1437125"/>
            <a:ext cx="4679887" cy="4218683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F2F6AE-C3BD-8C44-BCE8-28FA6E40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A79375B-0A10-644E-AB71-8BC27B044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5245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39FA9-D484-2141-9711-92A12FFD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1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D96AAD-EBAE-3C45-9A74-FE321ADD8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B2469-2EB4-F84E-A129-5FBD41497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3063953-EAE8-4743-B6C7-C20C322B3A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79" y="430105"/>
            <a:ext cx="11035861" cy="766989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A3B2DB-E136-9F42-8824-29B39C9C73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010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7F8106A-D2FC-2D47-99D6-D88B0EE4E5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1932" y="4108974"/>
            <a:ext cx="2608263" cy="43815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B39890F-DEC5-6E46-8FE0-5701F842F9B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5986" y="4108974"/>
            <a:ext cx="2608263" cy="4381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en-US" b="1" dirty="0">
                <a:solidFill>
                  <a:srgbClr val="001E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 goes here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0DA7729A-D4ED-284D-9571-BE3BCD72FD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4112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AC3DB5E5-FC54-CA41-88A0-0AA6CAECA36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468093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8731F2BB-6641-754F-8594-AC40F886ED3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60678" y="1294401"/>
            <a:ext cx="2629795" cy="2608727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id-ID" dirty="0" err="1"/>
              <a:t>Click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add</a:t>
            </a:r>
            <a:r>
              <a:rPr lang="id-ID" dirty="0"/>
              <a:t> </a:t>
            </a:r>
            <a:r>
              <a:rPr lang="id-ID" dirty="0" err="1"/>
              <a:t>photo</a:t>
            </a:r>
            <a:endParaRPr lang="id-ID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49B61A-EC0D-074E-9EC9-5BF7523BCE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507447" y="2192742"/>
            <a:ext cx="613620" cy="8120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460373-17B6-0F45-9FB4-204627AF6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776" t="88158" r="80191" b="1"/>
          <a:stretch/>
        </p:blipFill>
        <p:spPr>
          <a:xfrm rot="5400000">
            <a:off x="117451" y="2192743"/>
            <a:ext cx="613620" cy="812045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5FFE1F8-E876-AF49-AF89-78C4F144D4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6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DF30A05-AE50-F741-836C-FF7CA9FE4CD9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7605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A6EEC-8002-B04B-AFBA-7676415749B9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456244" y="4752970"/>
            <a:ext cx="2626658" cy="1714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lang="en-US" sz="1600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E77721-8DDD-CD44-88F4-DABDABC2E01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31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59D45DC-DD11-2B43-BCCA-0080D714F9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437126"/>
            <a:ext cx="5524500" cy="405086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9E570CE-B5C1-B148-9C81-45F137959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0546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1760B-E6B6-E948-9991-95ED7BC8E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851C9981-623A-2D46-88F7-7E89F2C9A5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1499" y="6419410"/>
            <a:ext cx="4114800" cy="365125"/>
          </a:xfrm>
        </p:spPr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85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4390B8-F5A6-DC4C-95B7-DC0760C0D9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7950" y="427475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B8FF2F8D-D4EF-6049-A031-899F44F0E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27950" y="3293224"/>
            <a:ext cx="3892550" cy="2566047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A2A977-0915-D942-8D9B-557EB78D81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499" y="427475"/>
            <a:ext cx="6642100" cy="8110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EF65F6D-A292-1047-808C-B11F4A28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66421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CE80CA-7BF4-554F-846B-768483360B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06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AF2651-3E17-AA4E-9587-82202DB57A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1500" y="1196599"/>
            <a:ext cx="11049000" cy="3157474"/>
          </a:xfrm>
          <a:prstGeom prst="rect">
            <a:avLst/>
          </a:pr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70F768-77C3-C24C-A38F-BE1E1E8A4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500" y="429610"/>
            <a:ext cx="5980129" cy="766989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rPr lang="en-US" dirty="0"/>
              <a:t>Slide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387113-3CA6-3242-ACA0-2304DF785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1500" y="4654550"/>
            <a:ext cx="6196944" cy="16065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b="0" i="0" smtClean="0">
                <a:effectLst/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1E62"/>
              </a:buClr>
              <a:defRPr/>
            </a:lvl2pPr>
            <a:lvl3pPr marL="1030288" indent="-115888">
              <a:lnSpc>
                <a:spcPct val="100000"/>
              </a:lnSpc>
              <a:buClr>
                <a:srgbClr val="001E62"/>
              </a:buClr>
              <a:tabLst/>
              <a:defRPr/>
            </a:lvl3pPr>
            <a:lvl4pPr marL="1485900" indent="-114300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lnSpc>
                <a:spcPct val="100000"/>
              </a:lnSpc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amet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consectetur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adipiscing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elit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sed do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eiusmod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tempor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incididunt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labore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et dolore magna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Ut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enim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ad minim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veniam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quis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nostrud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exercitation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ullamco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laboris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nisi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aliquip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ex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ea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commodo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consequat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F7ABE-10AB-4E4D-AC47-355D922C8F7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86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85415-ECAB-7749-9438-98667466F0EE}"/>
              </a:ext>
            </a:extLst>
          </p:cNvPr>
          <p:cNvSpPr/>
          <p:nvPr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001E62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5B460D-E86D-3A4C-92BA-4EDF763DFAFA}"/>
              </a:ext>
            </a:extLst>
          </p:cNvPr>
          <p:cNvSpPr/>
          <p:nvPr userDrawn="1"/>
        </p:nvSpPr>
        <p:spPr>
          <a:xfrm>
            <a:off x="-1" y="0"/>
            <a:ext cx="4249271" cy="6858000"/>
          </a:xfrm>
          <a:prstGeom prst="rect">
            <a:avLst/>
          </a:prstGeom>
          <a:solidFill>
            <a:srgbClr val="001E6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3367FE-A03A-0D4B-8464-6EA90E8DA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239BCF8-7759-3A41-A514-3A4A72C6F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9420" y="3622452"/>
            <a:ext cx="3239719" cy="270686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b="0" i="0" baseline="0">
                <a:solidFill>
                  <a:schemeClr val="bg1"/>
                </a:solidFill>
              </a:defRPr>
            </a:lvl1pPr>
          </a:lstStyle>
          <a:p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tetur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al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adipiscinge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sahanis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nib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u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eget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justo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ne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sed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gravida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est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asa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lorem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ipsum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dolor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err="1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amet</a:t>
            </a:r>
            <a:r>
              <a:rPr lang="id-ID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3A340C-ED98-6C4F-A999-F28C9BE643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1499" y="1222362"/>
            <a:ext cx="3257639" cy="4619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sz="2000" b="1" spc="300" dirty="0">
                <a:ln w="1905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07F020-7CB7-FA45-8230-53C05BB43E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1866900"/>
            <a:ext cx="3225800" cy="1562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Goes Here and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9D2A7B-D949-D84A-B563-9285D56DA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62" t="77592" r="78736"/>
          <a:stretch/>
        </p:blipFill>
        <p:spPr>
          <a:xfrm rot="10800000">
            <a:off x="571500" y="-737549"/>
            <a:ext cx="500083" cy="153679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4D5C75C-330E-FF43-B40F-90030894A7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805665" y="1222362"/>
            <a:ext cx="6796915" cy="4840508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cap="all" spc="300" baseline="0">
                <a:solidFill>
                  <a:schemeClr val="accent1"/>
                </a:solidFill>
              </a:defRPr>
            </a:lvl1pPr>
            <a:lvl2pPr marL="12700" indent="0">
              <a:buClr>
                <a:srgbClr val="001E62"/>
              </a:buClr>
              <a:buFontTx/>
              <a:buNone/>
              <a:tabLst/>
              <a:defRPr/>
            </a:lvl2pPr>
            <a:lvl3pPr marL="641350" indent="-171450">
              <a:buClr>
                <a:srgbClr val="001E62"/>
              </a:buClr>
              <a:buFont typeface="Arial" panose="020B0604020202020204" pitchFamily="34" charset="0"/>
              <a:buChar char="•"/>
              <a:tabLst/>
              <a:defRPr/>
            </a:lvl3pPr>
            <a:lvl4pPr marL="1485900" indent="-114300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4pPr>
            <a:lvl5pPr marL="1952625" indent="-123825">
              <a:buClr>
                <a:srgbClr val="001E62"/>
              </a:buClr>
              <a:tabLst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FFB21-BBD8-584B-AD40-5FF15F1975E2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9A3847-D44C-1045-9746-270828EEC7A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805665" y="6419410"/>
            <a:ext cx="4114800" cy="365125"/>
          </a:xfrm>
        </p:spPr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7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A040F-DDFD-4E49-B911-5258CAF2D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1111" b="7037"/>
          <a:stretch/>
        </p:blipFill>
        <p:spPr>
          <a:xfrm>
            <a:off x="0" y="2331188"/>
            <a:ext cx="12192000" cy="218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8638E0-CDBC-DC4F-8BB3-C27A3270B4E9}"/>
              </a:ext>
            </a:extLst>
          </p:cNvPr>
          <p:cNvSpPr/>
          <p:nvPr userDrawn="1"/>
        </p:nvSpPr>
        <p:spPr>
          <a:xfrm>
            <a:off x="-1" y="2340565"/>
            <a:ext cx="12192000" cy="21844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8" y="3156054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781056-D049-3547-BEAF-CEE287C4E4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86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6736B9-CC46-8040-9B10-88C725D12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85786" r="3" b="1251"/>
          <a:stretch/>
        </p:blipFill>
        <p:spPr>
          <a:xfrm>
            <a:off x="0" y="6007100"/>
            <a:ext cx="12192000" cy="889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BE2AD0-F3DD-C74E-AD44-71463A9CACDB}"/>
              </a:ext>
            </a:extLst>
          </p:cNvPr>
          <p:cNvSpPr/>
          <p:nvPr userDrawn="1"/>
        </p:nvSpPr>
        <p:spPr>
          <a:xfrm>
            <a:off x="196645" y="6409044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58EDC3A-B0ED-8A4D-8488-7A4C581CF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069" y="2793176"/>
            <a:ext cx="11035861" cy="766989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A68CF-ED20-AF4E-B696-23793AE24597}"/>
              </a:ext>
            </a:extLst>
          </p:cNvPr>
          <p:cNvSpPr txBox="1"/>
          <p:nvPr userDrawn="1"/>
        </p:nvSpPr>
        <p:spPr>
          <a:xfrm>
            <a:off x="157317" y="6369355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630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E039C-5A95-5E48-B5F3-0DE41F24E2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32750" y="3911113"/>
            <a:ext cx="2326497" cy="22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87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40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84B8C-FA91-C54A-BD6B-A1BC753E5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7D8984-ADB0-3045-B90A-B42AE6A3D1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E7C4-AA3A-714B-AB65-881F761F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1C8BA7-EEFD-584D-BDC5-F7B7AAD502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E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0" i="0" dirty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1D9BB0-FDB4-1643-A5BC-76B17B0E9E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15271" y="2289120"/>
            <a:ext cx="6402301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45D1793-C324-2F44-822B-E01A274F16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5242" y="1611477"/>
            <a:ext cx="2902358" cy="2952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18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BC1185-857F-BF4F-A097-153EFBDA80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35828" y="4195872"/>
            <a:ext cx="492034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F3575D-2510-E246-90F8-1042463B43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68156" y="5600870"/>
            <a:ext cx="3455688" cy="70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00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3">
    <p:bg>
      <p:bgPr>
        <a:solidFill>
          <a:srgbClr val="D500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5D4C-E2BA-FC41-B781-35F9710CC0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2705" y="2205037"/>
            <a:ext cx="5876785" cy="165576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Your presentation title goes here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4086E-82B4-ED47-AD55-AB40607C04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32705" y="4099548"/>
            <a:ext cx="5876784" cy="6075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name(s) here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0A15A9D-096D-4642-BCED-084CA3DB77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32705" y="4945868"/>
            <a:ext cx="2902358" cy="2952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 cap="all" spc="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400" b="1" spc="300">
                <a:solidFill>
                  <a:srgbClr val="D500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3A904-EC83-5743-9E0B-7E8D3EF4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8457E-57CF-E648-BAF2-42E9BED8C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534" t="1686" r="76195" b="71329"/>
          <a:stretch/>
        </p:blipFill>
        <p:spPr>
          <a:xfrm>
            <a:off x="1650124" y="115614"/>
            <a:ext cx="1252234" cy="1850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C670A1-5688-814A-88C4-B8FEE73F8F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545941" y="5632174"/>
            <a:ext cx="2994904" cy="6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5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E95BB1C-7367-174E-86AC-B5EAD9C7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3923FF0-91A2-FC4E-B343-37CB42E67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16DF5-01AC-754C-98B2-5EA64B833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48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64">
          <p15:clr>
            <a:srgbClr val="FBAE40"/>
          </p15:clr>
        </p15:guide>
        <p15:guide id="4" pos="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8F257AB-AF45-934E-BFF1-AE4DC3D9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F372C3B-4935-CC40-AD8B-F5A0EA68A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59763C-470E-8D47-8354-F06F0B2376C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88100" y="1437126"/>
            <a:ext cx="52578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E7EF66-5690-E042-9372-0EEDCB01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77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F6C8-2EBB-C945-9D96-59D1AC7D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FCDC9-0012-9940-B483-68070FCFA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52CA9-3359-964B-B846-8B297BC676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39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FD562A-841F-164A-BD9C-341DA56A8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3D1445-9D6D-964A-AC7A-DE437353B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935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70E8F9-5D9E-104F-82AD-62803F277A1F}"/>
              </a:ext>
            </a:extLst>
          </p:cNvPr>
          <p:cNvCxnSpPr/>
          <p:nvPr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152CFAA-0912-6041-857E-9E2DB17FF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6811" y="1439648"/>
            <a:ext cx="435077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4534FDD0-98EB-0E4B-BA13-8EFEC697F5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6262" y="2759720"/>
            <a:ext cx="4351333" cy="291147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AE6B37B-7A9E-AC4A-8603-521DF936A0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996585"/>
            <a:ext cx="4838700" cy="4864830"/>
          </a:xfrm>
          <a:custGeom>
            <a:avLst/>
            <a:gdLst>
              <a:gd name="connsiteX0" fmla="*/ 2686415 w 5372830"/>
              <a:gd name="connsiteY0" fmla="*/ 0 h 5372830"/>
              <a:gd name="connsiteX1" fmla="*/ 5372830 w 5372830"/>
              <a:gd name="connsiteY1" fmla="*/ 2686415 h 5372830"/>
              <a:gd name="connsiteX2" fmla="*/ 2686415 w 5372830"/>
              <a:gd name="connsiteY2" fmla="*/ 5372830 h 5372830"/>
              <a:gd name="connsiteX3" fmla="*/ 0 w 5372830"/>
              <a:gd name="connsiteY3" fmla="*/ 2686415 h 5372830"/>
              <a:gd name="connsiteX4" fmla="*/ 2686415 w 5372830"/>
              <a:gd name="connsiteY4" fmla="*/ 0 h 537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2830" h="5372830">
                <a:moveTo>
                  <a:pt x="2686415" y="0"/>
                </a:moveTo>
                <a:cubicBezTo>
                  <a:pt x="4170081" y="0"/>
                  <a:pt x="5372830" y="1202749"/>
                  <a:pt x="5372830" y="2686415"/>
                </a:cubicBezTo>
                <a:cubicBezTo>
                  <a:pt x="5372830" y="4170081"/>
                  <a:pt x="4170081" y="5372830"/>
                  <a:pt x="2686415" y="5372830"/>
                </a:cubicBezTo>
                <a:cubicBezTo>
                  <a:pt x="1202749" y="5372830"/>
                  <a:pt x="0" y="4170081"/>
                  <a:pt x="0" y="2686415"/>
                </a:cubicBezTo>
                <a:cubicBezTo>
                  <a:pt x="0" y="1202749"/>
                  <a:pt x="1202749" y="0"/>
                  <a:pt x="2686415" y="0"/>
                </a:cubicBezTo>
                <a:close/>
              </a:path>
            </a:pathLst>
          </a:custGeom>
          <a:pattFill prst="pct20">
            <a:fgClr>
              <a:srgbClr val="D5003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03B19A-E5F1-7849-87E8-BC837A98B735}"/>
              </a:ext>
            </a:extLst>
          </p:cNvPr>
          <p:cNvCxnSpPr/>
          <p:nvPr userDrawn="1"/>
        </p:nvCxnSpPr>
        <p:spPr>
          <a:xfrm>
            <a:off x="6096000" y="1030014"/>
            <a:ext cx="0" cy="4750676"/>
          </a:xfrm>
          <a:prstGeom prst="line">
            <a:avLst/>
          </a:prstGeom>
          <a:ln>
            <a:solidFill>
              <a:srgbClr val="D5003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AA305B-15BF-6C42-8F96-6626A688DE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48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8475C8-B220-2F40-8250-A8DABF108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r="80192" b="1"/>
          <a:stretch/>
        </p:blipFill>
        <p:spPr>
          <a:xfrm>
            <a:off x="0" y="1"/>
            <a:ext cx="2414954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E3E459-9CC3-0140-8DAD-816081458959}"/>
              </a:ext>
            </a:extLst>
          </p:cNvPr>
          <p:cNvSpPr/>
          <p:nvPr userDrawn="1"/>
        </p:nvSpPr>
        <p:spPr>
          <a:xfrm>
            <a:off x="196645" y="6439768"/>
            <a:ext cx="30480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14035-00BE-DA4B-8DEA-5CF7088969E9}"/>
              </a:ext>
            </a:extLst>
          </p:cNvPr>
          <p:cNvSpPr txBox="1"/>
          <p:nvPr userDrawn="1"/>
        </p:nvSpPr>
        <p:spPr>
          <a:xfrm>
            <a:off x="157317" y="6409911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D3743E-57E4-804E-B8B7-FE965FD08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7229" y="1439648"/>
            <a:ext cx="5948313" cy="12287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1">
                <a:solidFill>
                  <a:srgbClr val="001E62"/>
                </a:solidFill>
              </a:defRPr>
            </a:lvl1pPr>
          </a:lstStyle>
          <a:p>
            <a:pPr lvl="0"/>
            <a:r>
              <a:rPr lang="en-US" dirty="0"/>
              <a:t>Headline goes here and here</a:t>
            </a:r>
          </a:p>
        </p:txBody>
      </p:sp>
      <p:sp>
        <p:nvSpPr>
          <p:cNvPr id="11" name="Content Placeholder 11">
            <a:extLst>
              <a:ext uri="{FF2B5EF4-FFF2-40B4-BE49-F238E27FC236}">
                <a16:creationId xmlns:a16="http://schemas.microsoft.com/office/drawing/2014/main" id="{8CD0619C-95A7-664C-8775-F34BF89EE6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37230" y="2759720"/>
            <a:ext cx="5948312" cy="31697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F74CC7FA-159A-A245-AC24-50F9BEA243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9435" y="1439648"/>
            <a:ext cx="3859565" cy="3970552"/>
          </a:xfrm>
          <a:custGeom>
            <a:avLst/>
            <a:gdLst>
              <a:gd name="connsiteX0" fmla="*/ 0 w 3181350"/>
              <a:gd name="connsiteY0" fmla="*/ 0 h 3181350"/>
              <a:gd name="connsiteX1" fmla="*/ 3181350 w 3181350"/>
              <a:gd name="connsiteY1" fmla="*/ 0 h 3181350"/>
              <a:gd name="connsiteX2" fmla="*/ 3181350 w 3181350"/>
              <a:gd name="connsiteY2" fmla="*/ 3181350 h 3181350"/>
              <a:gd name="connsiteX3" fmla="*/ 0 w 3181350"/>
              <a:gd name="connsiteY3" fmla="*/ 3181350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1350" h="3181350">
                <a:moveTo>
                  <a:pt x="0" y="0"/>
                </a:moveTo>
                <a:lnTo>
                  <a:pt x="3181350" y="0"/>
                </a:lnTo>
                <a:lnTo>
                  <a:pt x="3181350" y="3181350"/>
                </a:lnTo>
                <a:lnTo>
                  <a:pt x="0" y="31813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icon to add picture</a:t>
            </a:r>
            <a:endParaRPr lang="id-ID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20A646-7949-4A45-83F2-C982BA4466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637229" y="6419410"/>
            <a:ext cx="4114800" cy="365125"/>
          </a:xfrm>
        </p:spPr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3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218E8F-10A9-6445-A422-50AED2FB7719}"/>
              </a:ext>
            </a:extLst>
          </p:cNvPr>
          <p:cNvSpPr txBox="1"/>
          <p:nvPr userDrawn="1"/>
        </p:nvSpPr>
        <p:spPr>
          <a:xfrm>
            <a:off x="125425" y="6439768"/>
            <a:ext cx="6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165C24F-D5A7-7547-9DA1-2768CBD8B2AD}" type="slidenum">
              <a:rPr lang="en-US" sz="1400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B5935-E507-3B44-AD51-1D3B1F0405E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BA86899-E688-504E-A570-178B715E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427475"/>
            <a:ext cx="11048999" cy="8110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5117A9-42CA-BD41-9D8D-547D5CDB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437126"/>
            <a:ext cx="11049000" cy="449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53ED9-6758-5C4A-B0DC-BD4F58B26932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1462017" y="6126480"/>
            <a:ext cx="604558" cy="5892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EA0ADE-DED0-334D-AE1C-0EBE7C7C1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99" y="641941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College/Department/Presentation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7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21" r:id="rId6"/>
    <p:sldLayoutId id="2147483715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6" r:id="rId16"/>
    <p:sldLayoutId id="2147483718" r:id="rId17"/>
    <p:sldLayoutId id="2147483719" r:id="rId18"/>
    <p:sldLayoutId id="2147483720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rgbClr val="001E6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098550" indent="-184150" algn="l" defTabSz="914400" rtl="0" eaLnBrk="1" latinLnBrk="0" hangingPunct="1">
        <a:lnSpc>
          <a:spcPct val="100000"/>
        </a:lnSpc>
        <a:spcBef>
          <a:spcPts val="500"/>
        </a:spcBef>
        <a:buClr>
          <a:srgbClr val="001E62"/>
        </a:buClr>
        <a:buFont typeface="System Font Regular"/>
        <a:buChar char="–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4">
          <p15:clr>
            <a:srgbClr val="F26B43"/>
          </p15:clr>
        </p15:guide>
        <p15:guide id="4" pos="3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vcha.uic.edu/about/vcha-initiatives/covid-19-university-travel-request-authorization-form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tscience.org/About/Special-Interest-Group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69C76-7780-2642-B71B-C00F78B95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Core Directors Meeting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87C4F-686F-6948-8BBC-1B03CE045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70648" y="4064216"/>
            <a:ext cx="2902358" cy="295275"/>
          </a:xfrm>
        </p:spPr>
        <p:txBody>
          <a:bodyPr/>
          <a:lstStyle/>
          <a:p>
            <a:r>
              <a:rPr lang="en-US" dirty="0"/>
              <a:t>June 7, 2021</a:t>
            </a:r>
          </a:p>
          <a:p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DAB97EC-059A-F741-8C7D-66388DE2D142}"/>
              </a:ext>
            </a:extLst>
          </p:cNvPr>
          <p:cNvSpPr txBox="1">
            <a:spLocks/>
          </p:cNvSpPr>
          <p:nvPr/>
        </p:nvSpPr>
        <p:spPr>
          <a:xfrm>
            <a:off x="2618183" y="1541627"/>
            <a:ext cx="69556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Center for Clinical and Translational Science</a:t>
            </a:r>
          </a:p>
        </p:txBody>
      </p:sp>
    </p:spTree>
    <p:extLst>
      <p:ext uri="{BB962C8B-B14F-4D97-AF65-F5344CB8AC3E}">
        <p14:creationId xmlns:p14="http://schemas.microsoft.com/office/powerpoint/2010/main" val="1628754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BFB97E-AA37-5246-9C3B-7430824D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 Website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05D18E-691F-3147-ACC9-F3B6A0082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4643052" cy="365125"/>
          </a:xfrm>
        </p:spPr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</p:spTree>
    <p:extLst>
      <p:ext uri="{BB962C8B-B14F-4D97-AF65-F5344CB8AC3E}">
        <p14:creationId xmlns:p14="http://schemas.microsoft.com/office/powerpoint/2010/main" val="1003460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5136-06FC-40A5-AF59-CCD25154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CLIC-CTSA.ORG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651723-0AE8-4A38-9C18-B93F6B67C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32" r="1546" b="6650"/>
          <a:stretch/>
        </p:blipFill>
        <p:spPr>
          <a:xfrm>
            <a:off x="1225767" y="1028633"/>
            <a:ext cx="9620908" cy="540189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CBFE4-F1B7-4618-A80D-FC00DA07AD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6BC49CB-17D4-43BC-948A-4435BF28BFFA}"/>
              </a:ext>
            </a:extLst>
          </p:cNvPr>
          <p:cNvSpPr/>
          <p:nvPr/>
        </p:nvSpPr>
        <p:spPr>
          <a:xfrm>
            <a:off x="9144003" y="1316419"/>
            <a:ext cx="1087821" cy="315310"/>
          </a:xfrm>
          <a:prstGeom prst="rightArrow">
            <a:avLst/>
          </a:prstGeom>
          <a:solidFill>
            <a:srgbClr val="FEBB37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5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7BE95-A680-4410-9D9F-519C1FC5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CLIC Account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AADA30-83E1-4D38-8311-92C47E51F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AF34A5-9CD0-474D-AC58-6566A4DD4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" t="16896" r="9259" b="6396"/>
          <a:stretch/>
        </p:blipFill>
        <p:spPr>
          <a:xfrm>
            <a:off x="1512174" y="1213948"/>
            <a:ext cx="9167648" cy="5260645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0CAC4DDE-BC1B-4A63-AF4D-6787B2032D85}"/>
              </a:ext>
            </a:extLst>
          </p:cNvPr>
          <p:cNvSpPr/>
          <p:nvPr/>
        </p:nvSpPr>
        <p:spPr>
          <a:xfrm rot="5400000">
            <a:off x="6251030" y="-551794"/>
            <a:ext cx="386254" cy="3365941"/>
          </a:xfrm>
          <a:prstGeom prst="leftBrace">
            <a:avLst>
              <a:gd name="adj1" fmla="val 8333"/>
              <a:gd name="adj2" fmla="val 51202"/>
            </a:avLst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0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1E09E-E1D1-4FE4-A533-874572A5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Menu: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D81692-25B0-418A-8B93-00FA7F846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485" b="5790"/>
          <a:stretch/>
        </p:blipFill>
        <p:spPr>
          <a:xfrm>
            <a:off x="1366343" y="1080845"/>
            <a:ext cx="9459310" cy="527980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3F923-B69E-4C52-9499-D91EBCBF48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8DB8EEC-3B99-4BAC-B3B5-F3F0B74BC2F5}"/>
              </a:ext>
            </a:extLst>
          </p:cNvPr>
          <p:cNvSpPr/>
          <p:nvPr/>
        </p:nvSpPr>
        <p:spPr>
          <a:xfrm>
            <a:off x="3980792" y="1994336"/>
            <a:ext cx="938048" cy="4295370"/>
          </a:xfrm>
          <a:prstGeom prst="rightBrac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58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AF7C-9959-4869-8FBF-7B64A4E7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Groups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74BB83-5044-4D58-9449-0393E7ECA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918" t="12976" r="31222" b="10335"/>
          <a:stretch/>
        </p:blipFill>
        <p:spPr>
          <a:xfrm>
            <a:off x="441435" y="1098097"/>
            <a:ext cx="3074276" cy="52185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D4DFC-AA7D-4B08-A539-9F88BBCF2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B626B3-3B0E-4A4E-8D0A-58748F11E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" t="10230" r="18608" b="7510"/>
          <a:stretch/>
        </p:blipFill>
        <p:spPr>
          <a:xfrm>
            <a:off x="4114801" y="1101603"/>
            <a:ext cx="7937938" cy="561198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824C2C9-430C-4341-8081-CA165C6139FE}"/>
              </a:ext>
            </a:extLst>
          </p:cNvPr>
          <p:cNvSpPr/>
          <p:nvPr/>
        </p:nvSpPr>
        <p:spPr>
          <a:xfrm>
            <a:off x="3011214" y="3730406"/>
            <a:ext cx="1008993" cy="365125"/>
          </a:xfrm>
          <a:prstGeom prst="rightArrow">
            <a:avLst/>
          </a:prstGeom>
          <a:solidFill>
            <a:srgbClr val="FEBB37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FA5F63-C5AB-4B69-9330-019166A7806A}"/>
              </a:ext>
            </a:extLst>
          </p:cNvPr>
          <p:cNvSpPr/>
          <p:nvPr/>
        </p:nvSpPr>
        <p:spPr>
          <a:xfrm>
            <a:off x="4769068" y="3894083"/>
            <a:ext cx="1095703" cy="50449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F5A2343-DED2-4874-9C51-A0BD1D0BF6D7}"/>
              </a:ext>
            </a:extLst>
          </p:cNvPr>
          <p:cNvSpPr/>
          <p:nvPr/>
        </p:nvSpPr>
        <p:spPr>
          <a:xfrm rot="5400000">
            <a:off x="8709793" y="-409016"/>
            <a:ext cx="386254" cy="3365941"/>
          </a:xfrm>
          <a:prstGeom prst="leftBrace">
            <a:avLst>
              <a:gd name="adj1" fmla="val 8333"/>
              <a:gd name="adj2" fmla="val 51202"/>
            </a:avLst>
          </a:prstGeom>
          <a:noFill/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3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EC27-7907-4EE7-B591-81AA9165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New: Career Development Community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EAEEA6-94E5-40B0-A7D1-DDB6C7569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719" t="37679" r="8850" b="13513"/>
          <a:stretch/>
        </p:blipFill>
        <p:spPr>
          <a:xfrm>
            <a:off x="2185200" y="1056290"/>
            <a:ext cx="7821594" cy="30504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C85A1-2EBE-437E-9699-20059E2F97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College/Department/Presentation Name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87785-5272-4C08-97B8-055C469761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2" t="67623" r="9336" b="9081"/>
          <a:stretch/>
        </p:blipFill>
        <p:spPr>
          <a:xfrm>
            <a:off x="1305274" y="4532913"/>
            <a:ext cx="9581445" cy="179978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AE1611A3-18CF-4F2E-8EB1-33089B36D4CF}"/>
              </a:ext>
            </a:extLst>
          </p:cNvPr>
          <p:cNvSpPr/>
          <p:nvPr/>
        </p:nvSpPr>
        <p:spPr>
          <a:xfrm>
            <a:off x="5975131" y="4106762"/>
            <a:ext cx="252248" cy="628815"/>
          </a:xfrm>
          <a:prstGeom prst="downArrow">
            <a:avLst/>
          </a:prstGeom>
          <a:solidFill>
            <a:srgbClr val="FEBB37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BB38A6-6111-4F1F-9F65-3382F715B05F}"/>
              </a:ext>
            </a:extLst>
          </p:cNvPr>
          <p:cNvSpPr/>
          <p:nvPr/>
        </p:nvSpPr>
        <p:spPr>
          <a:xfrm>
            <a:off x="4493172" y="5596759"/>
            <a:ext cx="3216166" cy="833766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0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BFB97E-AA37-5246-9C3B-7430824D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Updates &amp; Announcements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05D18E-691F-3147-ACC9-F3B6A0082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4643052" cy="365125"/>
          </a:xfrm>
        </p:spPr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</p:spTree>
    <p:extLst>
      <p:ext uri="{BB962C8B-B14F-4D97-AF65-F5344CB8AC3E}">
        <p14:creationId xmlns:p14="http://schemas.microsoft.com/office/powerpoint/2010/main" val="106483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8877-55E5-2549-A3DA-4BABD78A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Travel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DC9E5-2D48-AD4B-ADB5-318D08CB9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4568912" cy="365125"/>
          </a:xfrm>
        </p:spPr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99" y="1238480"/>
            <a:ext cx="109264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sponsored travel requires submission of a request form:</a:t>
            </a:r>
          </a:p>
          <a:p>
            <a:r>
              <a:rPr lang="en-US" dirty="0">
                <a:hlinkClick r:id="rId2"/>
              </a:rPr>
              <a:t>COVID-19 University Travel Request Authorization Form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 should be submitted no more than 3 months from event, but no less than 1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for domestic and international travel –but not in-state travel.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 is subject to change based upon developments in state, local, and federal guidance.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approval may be granted upon initial review if more than 4 weeks from event.  A confirmation review will occur at the 4 week mark with final approval granted based upon conditions at that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Pre-travel counseling must be scheduled with UIC Contact Tracing at the 2 week mark.  Includes required submission of a safety plan outline.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Employees may be required to quarantine upon return. </a:t>
            </a:r>
          </a:p>
          <a:p>
            <a:endParaRPr lang="en-US" dirty="0"/>
          </a:p>
          <a:p>
            <a:r>
              <a:rPr lang="en-US" dirty="0"/>
              <a:t>For additional information visit: </a:t>
            </a:r>
            <a:r>
              <a:rPr lang="en-US" dirty="0">
                <a:hlinkClick r:id="rId2"/>
              </a:rPr>
              <a:t>https://vcha.uic.edu/about/vcha-initiatives/covid-19-university-travel-request-authorization-form/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4680" y="5650471"/>
            <a:ext cx="357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6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8877-55E5-2549-A3DA-4BABD78A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CCTS Return to Campus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DC9E5-2D48-AD4B-ADB5-318D08CB9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4568912" cy="365125"/>
          </a:xfrm>
        </p:spPr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1499" y="1238480"/>
            <a:ext cx="1092640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preparing a two phased transition plan </a:t>
            </a:r>
          </a:p>
          <a:p>
            <a:endParaRPr lang="en-US" sz="1400" dirty="0"/>
          </a:p>
          <a:p>
            <a:r>
              <a:rPr lang="en-US" b="1" u="sng" dirty="0"/>
              <a:t>Phase 1: Starts 9/7/2021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Employees should return to campus 2-3 per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distancing, masking and testing requirements as required by campus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 for staggered schedules among core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Updated telecommuting agreement required</a:t>
            </a:r>
          </a:p>
          <a:p>
            <a:endParaRPr lang="en-US" sz="1200" b="1" dirty="0"/>
          </a:p>
          <a:p>
            <a:r>
              <a:rPr lang="en-US" b="1" dirty="0"/>
              <a:t>Core plans due by July 9</a:t>
            </a:r>
            <a:r>
              <a:rPr lang="en-US" b="1" baseline="30000" dirty="0"/>
              <a:t>th</a:t>
            </a:r>
            <a:r>
              <a:rPr lang="en-US" b="1" dirty="0"/>
              <a:t>, 2021</a:t>
            </a:r>
          </a:p>
          <a:p>
            <a:endParaRPr lang="en-US" dirty="0"/>
          </a:p>
          <a:p>
            <a:r>
              <a:rPr lang="en-US" b="1" u="sng" dirty="0"/>
              <a:t>Phase 2: Starts 1/1/2022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 return to campus for all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Telecommuting agreements require justification and review.  Approval based on employee’s position, core operations and need.  </a:t>
            </a:r>
          </a:p>
          <a:p>
            <a:endParaRPr lang="en-US" dirty="0"/>
          </a:p>
          <a:p>
            <a:r>
              <a:rPr lang="en-US" dirty="0"/>
              <a:t>All plans are subject to change based on guidance from Campus.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84680" y="5650471"/>
            <a:ext cx="357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7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8877-55E5-2549-A3DA-4BABD78A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58" y="246171"/>
            <a:ext cx="11048999" cy="811005"/>
          </a:xfrm>
        </p:spPr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DC9E5-2D48-AD4B-ADB5-318D08CB9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4568912" cy="365125"/>
          </a:xfrm>
        </p:spPr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781" y="1009032"/>
            <a:ext cx="1092640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CATS Program: New KL2 Scholar &amp; CATS Affiliates</a:t>
            </a:r>
          </a:p>
          <a:p>
            <a:endParaRPr lang="en-US" dirty="0"/>
          </a:p>
          <a:p>
            <a:r>
              <a:rPr lang="en-US" sz="1600" dirty="0"/>
              <a:t>KL2 Scholar: </a:t>
            </a:r>
          </a:p>
          <a:p>
            <a:r>
              <a:rPr lang="en-US" sz="1600" b="1" dirty="0"/>
              <a:t>Elmira </a:t>
            </a:r>
            <a:r>
              <a:rPr lang="en-US" sz="1600" b="1" dirty="0" err="1"/>
              <a:t>Jalilian</a:t>
            </a:r>
            <a:r>
              <a:rPr lang="en-US" sz="1600" b="1" dirty="0"/>
              <a:t>, PhD	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Opthalmology</a:t>
            </a:r>
            <a:r>
              <a:rPr lang="en-US" sz="1600" dirty="0"/>
              <a:t> and Visual Sciences, UIC College of Medicine Chicago	</a:t>
            </a:r>
            <a:br>
              <a:rPr lang="en-US" sz="1600" dirty="0"/>
            </a:br>
            <a:r>
              <a:rPr lang="en-US" sz="1600" i="1" dirty="0"/>
              <a:t>Mesenchymal stem cells and their secreted factors "exosomes" for treatment of diabetic corneal neuropathy</a:t>
            </a:r>
          </a:p>
          <a:p>
            <a:endParaRPr lang="en-US" sz="1600" dirty="0"/>
          </a:p>
          <a:p>
            <a:r>
              <a:rPr lang="en-US" sz="1600" dirty="0"/>
              <a:t>Affiliates: </a:t>
            </a:r>
          </a:p>
          <a:p>
            <a:r>
              <a:rPr lang="en-US" sz="1600" b="1" dirty="0"/>
              <a:t>Kristine Zimmermann, PhD, MPH</a:t>
            </a:r>
            <a:r>
              <a:rPr lang="en-US" sz="1600" dirty="0"/>
              <a:t>	</a:t>
            </a:r>
          </a:p>
          <a:p>
            <a:r>
              <a:rPr lang="en-US" sz="1600" dirty="0"/>
              <a:t>Family and Community Medicine, College of Medicine Rockford	</a:t>
            </a:r>
          </a:p>
          <a:p>
            <a:r>
              <a:rPr lang="en-US" sz="1600" i="1" dirty="0"/>
              <a:t>Promoting Physical Activity during Pregnancy in Rural Illinois Women</a:t>
            </a:r>
          </a:p>
          <a:p>
            <a:endParaRPr lang="en-US" sz="1600" dirty="0"/>
          </a:p>
          <a:p>
            <a:r>
              <a:rPr lang="en-US" sz="1600" b="1" dirty="0"/>
              <a:t>Ashley Hughes, PhD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Biomedical and Health Information Sciences, College of Applied Health Sciences	</a:t>
            </a:r>
          </a:p>
          <a:p>
            <a:r>
              <a:rPr lang="en-US" sz="1600" i="1" dirty="0"/>
              <a:t>My-CANCER-Roadmap</a:t>
            </a:r>
          </a:p>
          <a:p>
            <a:endParaRPr lang="en-US" sz="1600" dirty="0"/>
          </a:p>
          <a:p>
            <a:r>
              <a:rPr lang="en-US" sz="1600" b="1" dirty="0"/>
              <a:t>Steven Kregel, PhD, MS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Pathology, UIC College of Medicine Chicago	</a:t>
            </a:r>
            <a:br>
              <a:rPr lang="en-US" sz="1600" dirty="0"/>
            </a:br>
            <a:r>
              <a:rPr lang="en-US" sz="1600" i="1" dirty="0"/>
              <a:t>Mechanistic investigation of androgen receptor oncogenic function despite antagonism during late-state prostate cancer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1F44F-F2B2-4027-B575-C5073CEB7D82}"/>
              </a:ext>
            </a:extLst>
          </p:cNvPr>
          <p:cNvSpPr txBox="1"/>
          <p:nvPr/>
        </p:nvSpPr>
        <p:spPr>
          <a:xfrm>
            <a:off x="7927058" y="5957745"/>
            <a:ext cx="3575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Questions?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76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BFB97E-AA37-5246-9C3B-7430824D3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CTSA Program – Ways to Engage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05D18E-691F-3147-ACC9-F3B6A0082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9" y="6419410"/>
            <a:ext cx="4643052" cy="365125"/>
          </a:xfrm>
        </p:spPr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</p:spTree>
    <p:extLst>
      <p:ext uri="{BB962C8B-B14F-4D97-AF65-F5344CB8AC3E}">
        <p14:creationId xmlns:p14="http://schemas.microsoft.com/office/powerpoint/2010/main" val="2004296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6344-693A-4F9F-A58B-A1E04F17145F}"/>
              </a:ext>
            </a:extLst>
          </p:cNvPr>
          <p:cNvSpPr txBox="1">
            <a:spLocks/>
          </p:cNvSpPr>
          <p:nvPr/>
        </p:nvSpPr>
        <p:spPr>
          <a:xfrm>
            <a:off x="571500" y="1085225"/>
            <a:ext cx="11048999" cy="22176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rgbClr val="001E6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bg1"/>
                </a:solidFill>
              </a:rPr>
              <a:t>Additional Comments 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</a:rPr>
              <a:t>or Questions?</a:t>
            </a:r>
          </a:p>
        </p:txBody>
      </p:sp>
    </p:spTree>
    <p:extLst>
      <p:ext uri="{BB962C8B-B14F-4D97-AF65-F5344CB8AC3E}">
        <p14:creationId xmlns:p14="http://schemas.microsoft.com/office/powerpoint/2010/main" val="382475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DCFC6-B9FB-9544-A175-676D7A01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430105"/>
            <a:ext cx="9831959" cy="511455"/>
          </a:xfrm>
        </p:spPr>
        <p:txBody>
          <a:bodyPr/>
          <a:lstStyle/>
          <a:p>
            <a:r>
              <a:rPr lang="en-US" dirty="0"/>
              <a:t>CTSA Program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7D6EA8-4C64-AA4E-ADCC-BC926C44695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71498" y="6419410"/>
            <a:ext cx="4593625" cy="365125"/>
          </a:xfrm>
        </p:spPr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sp>
        <p:nvSpPr>
          <p:cNvPr id="8" name="Content Placeholder 7"/>
          <p:cNvSpPr txBox="1">
            <a:spLocks noGrp="1"/>
          </p:cNvSpPr>
          <p:nvPr>
            <p:ph idx="4294967295"/>
          </p:nvPr>
        </p:nvSpPr>
        <p:spPr>
          <a:xfrm>
            <a:off x="576759" y="1056614"/>
            <a:ext cx="1128918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Objectives of CTSA Program Groups:</a:t>
            </a:r>
          </a:p>
          <a:p>
            <a:pPr marL="457200" indent="-287338">
              <a:buFont typeface="Arial" panose="020B0604020202020204" pitchFamily="34" charset="0"/>
              <a:buChar char="•"/>
            </a:pPr>
            <a:r>
              <a:rPr lang="en-US" sz="1800" dirty="0"/>
              <a:t>Focus on short- and long-term needs with the goal to enable translational science and provide patients with access to treatment more quickly</a:t>
            </a:r>
          </a:p>
          <a:p>
            <a:pPr marL="457200" indent="-287338">
              <a:buFont typeface="Arial" panose="020B0604020202020204" pitchFamily="34" charset="0"/>
              <a:buChar char="•"/>
            </a:pPr>
            <a:r>
              <a:rPr lang="en-US" sz="1800" dirty="0"/>
              <a:t>Provide a structure where measurable objectives of the strategic goals of the CTSA Program can be undertaken</a:t>
            </a:r>
          </a:p>
          <a:p>
            <a:pPr marL="457200" indent="-287338">
              <a:buFont typeface="Arial" panose="020B0604020202020204" pitchFamily="34" charset="0"/>
              <a:buChar char="•"/>
            </a:pPr>
            <a:r>
              <a:rPr lang="en-US" sz="1800" dirty="0"/>
              <a:t>Inclusive process where all hubs can participate and have access</a:t>
            </a:r>
          </a:p>
          <a:p>
            <a:pPr marL="457200" indent="-287338">
              <a:buFont typeface="Arial" panose="020B0604020202020204" pitchFamily="34" charset="0"/>
              <a:buChar char="•"/>
            </a:pPr>
            <a:r>
              <a:rPr lang="en-US" sz="1800" dirty="0"/>
              <a:t>Foster communication and collaboration at all levels</a:t>
            </a:r>
          </a:p>
          <a:p>
            <a:pPr marL="457200" indent="-287338">
              <a:buFont typeface="Arial" panose="020B0604020202020204" pitchFamily="34" charset="0"/>
              <a:buChar char="•"/>
            </a:pPr>
            <a:r>
              <a:rPr lang="en-US" sz="1800" dirty="0"/>
              <a:t>Discrete objectives, timelines and deliverables for every activity</a:t>
            </a:r>
          </a:p>
          <a:p>
            <a:endParaRPr lang="en-US" sz="18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765831137"/>
              </p:ext>
            </p:extLst>
          </p:nvPr>
        </p:nvGraphicFramePr>
        <p:xfrm>
          <a:off x="1689847" y="3791109"/>
          <a:ext cx="8839200" cy="2514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064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0A5B-2F7F-B74E-AD52-9945746D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CTSA Program Groups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31012-B263-6E44-96ED-6BE64B5A69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1498" y="6419410"/>
            <a:ext cx="4334133" cy="365125"/>
          </a:xfrm>
        </p:spPr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77490" y="1399383"/>
            <a:ext cx="8405179" cy="87136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CTSA Program Steering Committee</a:t>
            </a:r>
          </a:p>
        </p:txBody>
      </p:sp>
      <p:sp>
        <p:nvSpPr>
          <p:cNvPr id="5" name="Rectangle 4"/>
          <p:cNvSpPr/>
          <p:nvPr/>
        </p:nvSpPr>
        <p:spPr>
          <a:xfrm>
            <a:off x="1780629" y="3065104"/>
            <a:ext cx="1841134" cy="261410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Consortium Groups</a:t>
            </a:r>
          </a:p>
          <a:p>
            <a:pPr algn="ctr"/>
            <a:r>
              <a:rPr lang="en-US" b="1" dirty="0"/>
              <a:t>(Admins, </a:t>
            </a:r>
            <a:r>
              <a:rPr lang="en-US" b="1" dirty="0" err="1"/>
              <a:t>Comms</a:t>
            </a:r>
            <a:r>
              <a:rPr lang="en-US" b="1" dirty="0"/>
              <a:t>, </a:t>
            </a:r>
          </a:p>
          <a:p>
            <a:pPr algn="ctr"/>
            <a:r>
              <a:rPr lang="en-US" b="1" dirty="0"/>
              <a:t>KL2, TL1)</a:t>
            </a:r>
          </a:p>
        </p:txBody>
      </p:sp>
      <p:sp>
        <p:nvSpPr>
          <p:cNvPr id="6" name="Rectangle 5"/>
          <p:cNvSpPr/>
          <p:nvPr/>
        </p:nvSpPr>
        <p:spPr>
          <a:xfrm>
            <a:off x="3968644" y="3065104"/>
            <a:ext cx="1761085" cy="26141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Enterprise Committees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156659" y="3065104"/>
            <a:ext cx="1761085" cy="2614108"/>
          </a:xfrm>
          <a:prstGeom prst="rect">
            <a:avLst/>
          </a:prstGeom>
          <a:solidFill>
            <a:srgbClr val="CC9900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Discussion Forums</a:t>
            </a:r>
          </a:p>
        </p:txBody>
      </p:sp>
      <p:sp>
        <p:nvSpPr>
          <p:cNvPr id="8" name="Rectangle 7"/>
          <p:cNvSpPr/>
          <p:nvPr/>
        </p:nvSpPr>
        <p:spPr>
          <a:xfrm>
            <a:off x="8344674" y="3065104"/>
            <a:ext cx="1761085" cy="26141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 Groups</a:t>
            </a:r>
          </a:p>
        </p:txBody>
      </p:sp>
      <p:sp>
        <p:nvSpPr>
          <p:cNvPr id="9" name="Rectangle 8"/>
          <p:cNvSpPr/>
          <p:nvPr/>
        </p:nvSpPr>
        <p:spPr>
          <a:xfrm>
            <a:off x="1780629" y="2452958"/>
            <a:ext cx="6137115" cy="4840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GROUPS THAT THINK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11258" y="2442306"/>
            <a:ext cx="1971411" cy="48409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GROUPS THAT DO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57085" y="5807264"/>
            <a:ext cx="3949100" cy="48409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Standing Groups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56659" y="5807264"/>
            <a:ext cx="4109199" cy="48409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AdHoc</a:t>
            </a:r>
            <a:r>
              <a:rPr lang="en-US" b="1" dirty="0"/>
              <a:t> Groups</a:t>
            </a:r>
          </a:p>
        </p:txBody>
      </p:sp>
    </p:spTree>
    <p:extLst>
      <p:ext uri="{BB962C8B-B14F-4D97-AF65-F5344CB8AC3E}">
        <p14:creationId xmlns:p14="http://schemas.microsoft.com/office/powerpoint/2010/main" val="426078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CTSA Enterprise Committees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16956" y="4863073"/>
            <a:ext cx="2348918" cy="1491180"/>
            <a:chOff x="1467971" y="4660744"/>
            <a:chExt cx="2348918" cy="1491180"/>
          </a:xfrm>
        </p:grpSpPr>
        <p:sp>
          <p:nvSpPr>
            <p:cNvPr id="5" name="Hexagon 4"/>
            <p:cNvSpPr/>
            <p:nvPr/>
          </p:nvSpPr>
          <p:spPr>
            <a:xfrm>
              <a:off x="1467971" y="4660744"/>
              <a:ext cx="2348918" cy="1491180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8481" y="5078838"/>
              <a:ext cx="15478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Methods &amp; Processes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81659" y="963096"/>
            <a:ext cx="1154174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60425" indent="-519113">
              <a:buFont typeface="Arial" panose="020B0604020202020204" pitchFamily="34" charset="0"/>
              <a:buChar char="•"/>
            </a:pPr>
            <a:r>
              <a:rPr lang="en-US" sz="2200" dirty="0"/>
              <a:t>Promote collaboration and innovation across key areas</a:t>
            </a:r>
          </a:p>
          <a:p>
            <a:pPr marL="860425" indent="-519113">
              <a:buFont typeface="Arial" panose="020B0604020202020204" pitchFamily="34" charset="0"/>
              <a:buChar char="•"/>
            </a:pPr>
            <a:r>
              <a:rPr lang="en-US" sz="2200" dirty="0"/>
              <a:t>Provide an open forum for broad, domain-focused discussions</a:t>
            </a:r>
          </a:p>
          <a:p>
            <a:pPr marL="860425" indent="-519113">
              <a:buFont typeface="Arial" panose="020B0604020202020204" pitchFamily="34" charset="0"/>
              <a:buChar char="•"/>
            </a:pPr>
            <a:r>
              <a:rPr lang="en-US" sz="2200" dirty="0"/>
              <a:t>Discuss and disseminate best practices</a:t>
            </a:r>
          </a:p>
          <a:p>
            <a:pPr marL="860425" indent="-519113">
              <a:buFont typeface="Arial" panose="020B0604020202020204" pitchFamily="34" charset="0"/>
              <a:buChar char="•"/>
            </a:pPr>
            <a:r>
              <a:rPr lang="en-US" sz="2200" dirty="0"/>
              <a:t>May develop plans for projects that fill identified gaps and/or further the program objectives through a work group proposal</a:t>
            </a:r>
          </a:p>
          <a:p>
            <a:pPr marL="860425" indent="-519113">
              <a:buFont typeface="Arial" panose="020B0604020202020204" pitchFamily="34" charset="0"/>
              <a:buChar char="•"/>
            </a:pPr>
            <a:r>
              <a:rPr lang="en-US" sz="2200" dirty="0"/>
              <a:t>Membership requested though CLIC website.  </a:t>
            </a:r>
            <a:endParaRPr lang="en-US" sz="2000" dirty="0"/>
          </a:p>
          <a:p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2876632" y="3232148"/>
            <a:ext cx="6759913" cy="3187262"/>
            <a:chOff x="1271579" y="3167432"/>
            <a:chExt cx="6535517" cy="3035430"/>
          </a:xfrm>
        </p:grpSpPr>
        <p:grpSp>
          <p:nvGrpSpPr>
            <p:cNvPr id="9" name="Group 8"/>
            <p:cNvGrpSpPr/>
            <p:nvPr/>
          </p:nvGrpSpPr>
          <p:grpSpPr>
            <a:xfrm>
              <a:off x="5458178" y="3167432"/>
              <a:ext cx="2348918" cy="1491180"/>
              <a:chOff x="5392842" y="3198808"/>
              <a:chExt cx="2348918" cy="1491180"/>
            </a:xfrm>
          </p:grpSpPr>
          <p:sp>
            <p:nvSpPr>
              <p:cNvPr id="19" name="Hexagon 18"/>
              <p:cNvSpPr/>
              <p:nvPr/>
            </p:nvSpPr>
            <p:spPr>
              <a:xfrm>
                <a:off x="5392842" y="3198808"/>
                <a:ext cx="2348918" cy="1491180"/>
              </a:xfrm>
              <a:prstGeom prst="hexagon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621350" y="3639238"/>
                <a:ext cx="186266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Workforce Development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271579" y="3167432"/>
              <a:ext cx="2348918" cy="1491180"/>
              <a:chOff x="1467971" y="3169564"/>
              <a:chExt cx="2348918" cy="1491180"/>
            </a:xfrm>
          </p:grpSpPr>
          <p:sp>
            <p:nvSpPr>
              <p:cNvPr id="17" name="Hexagon 16"/>
              <p:cNvSpPr/>
              <p:nvPr/>
            </p:nvSpPr>
            <p:spPr>
              <a:xfrm>
                <a:off x="1467971" y="3169564"/>
                <a:ext cx="2348918" cy="1491180"/>
              </a:xfrm>
              <a:prstGeom prst="hexagon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868481" y="3715234"/>
                <a:ext cx="154789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Informatics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364662" y="3896629"/>
              <a:ext cx="2348918" cy="1491180"/>
              <a:chOff x="3354534" y="3915154"/>
              <a:chExt cx="2348918" cy="1491180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3354534" y="3915154"/>
                <a:ext cx="2348918" cy="1491180"/>
              </a:xfrm>
              <a:prstGeom prst="hexagon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584638" y="4237702"/>
                <a:ext cx="19473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Collaboration &amp; Engagement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458178" y="4711682"/>
              <a:ext cx="2348918" cy="1491180"/>
              <a:chOff x="5215053" y="4681382"/>
              <a:chExt cx="2348918" cy="1491180"/>
            </a:xfrm>
          </p:grpSpPr>
          <p:sp>
            <p:nvSpPr>
              <p:cNvPr id="13" name="Hexagon 12"/>
              <p:cNvSpPr/>
              <p:nvPr/>
            </p:nvSpPr>
            <p:spPr>
              <a:xfrm>
                <a:off x="5215053" y="4681382"/>
                <a:ext cx="2348918" cy="1491180"/>
              </a:xfrm>
              <a:prstGeom prst="hexagon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615563" y="5148347"/>
                <a:ext cx="15478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Lifespan Integration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316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CTSA Working Groups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853" y="1174228"/>
            <a:ext cx="10963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indent="-339725">
              <a:buFont typeface="Arial" panose="020B0604020202020204" pitchFamily="34" charset="0"/>
              <a:buChar char="•"/>
            </a:pPr>
            <a:r>
              <a:rPr lang="en-US" dirty="0"/>
              <a:t>Consider and develop solutions around a specific clinical and translational science issue</a:t>
            </a:r>
          </a:p>
          <a:p>
            <a:pPr marL="627063" indent="-339725">
              <a:buFont typeface="Arial" panose="020B0604020202020204" pitchFamily="34" charset="0"/>
              <a:buChar char="•"/>
            </a:pPr>
            <a:r>
              <a:rPr lang="en-US" dirty="0"/>
              <a:t>Defined Working Group Application process, SC approval required</a:t>
            </a:r>
          </a:p>
          <a:p>
            <a:pPr marL="627063" indent="-339725">
              <a:buFont typeface="Arial" panose="020B0604020202020204" pitchFamily="34" charset="0"/>
              <a:buChar char="•"/>
            </a:pPr>
            <a:r>
              <a:rPr lang="en-US" dirty="0"/>
              <a:t>Maximum of 12 active workgroups at any given time </a:t>
            </a:r>
          </a:p>
          <a:p>
            <a:pPr marL="627063" indent="-339725">
              <a:buFont typeface="Arial" panose="020B0604020202020204" pitchFamily="34" charset="0"/>
              <a:buChar char="•"/>
            </a:pPr>
            <a:r>
              <a:rPr lang="en-US" dirty="0"/>
              <a:t>Can be proposed by ECs, discussion forums, hub or pod members, or consortium committees</a:t>
            </a:r>
          </a:p>
          <a:p>
            <a:pPr marL="627063" indent="-339725">
              <a:buFont typeface="Arial" panose="020B0604020202020204" pitchFamily="34" charset="0"/>
              <a:buChar char="•"/>
            </a:pPr>
            <a:r>
              <a:rPr lang="en-US" dirty="0"/>
              <a:t>Well-defined projects or deliverables</a:t>
            </a:r>
          </a:p>
          <a:p>
            <a:pPr marL="627063" indent="-339725">
              <a:buFont typeface="Arial" panose="020B0604020202020204" pitchFamily="34" charset="0"/>
              <a:buChar char="•"/>
            </a:pPr>
            <a:r>
              <a:rPr lang="en-US" dirty="0"/>
              <a:t>No more than 2 years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9663" y="3138076"/>
            <a:ext cx="714861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Active</a:t>
            </a:r>
          </a:p>
          <a:p>
            <a:pPr>
              <a:spcAft>
                <a:spcPts val="600"/>
              </a:spcAft>
            </a:pPr>
            <a:r>
              <a:rPr lang="en-US" dirty="0"/>
              <a:t>Adaptive Capacity and Preparedness of CTSA Hubs</a:t>
            </a:r>
          </a:p>
          <a:p>
            <a:pPr>
              <a:spcAft>
                <a:spcPts val="600"/>
              </a:spcAft>
            </a:pPr>
            <a:r>
              <a:rPr lang="en-US" dirty="0"/>
              <a:t>Advancing Dissemination and Implementation Sciences in CTSAs</a:t>
            </a:r>
          </a:p>
          <a:p>
            <a:pPr>
              <a:spcAft>
                <a:spcPts val="600"/>
              </a:spcAft>
            </a:pPr>
            <a:r>
              <a:rPr lang="en-US" dirty="0"/>
              <a:t>Clinical Research Workload and Study Complexity Assessment</a:t>
            </a:r>
          </a:p>
          <a:p>
            <a:pPr>
              <a:spcAft>
                <a:spcPts val="600"/>
              </a:spcAft>
            </a:pPr>
            <a:r>
              <a:rPr lang="en-US" dirty="0"/>
              <a:t>CTSA Visiting Professorship Working Group</a:t>
            </a:r>
          </a:p>
          <a:p>
            <a:pPr>
              <a:spcAft>
                <a:spcPts val="600"/>
              </a:spcAft>
            </a:pPr>
            <a:r>
              <a:rPr lang="en-US" dirty="0"/>
              <a:t>Inclusion of Older Adults as a Model for Special Populations</a:t>
            </a:r>
          </a:p>
          <a:p>
            <a:pPr>
              <a:spcAft>
                <a:spcPts val="600"/>
              </a:spcAft>
            </a:pPr>
            <a:r>
              <a:rPr lang="en-US" dirty="0"/>
              <a:t>Text Analytics toward Semantic Interoperability and Data Sharing</a:t>
            </a:r>
          </a:p>
          <a:p>
            <a:pPr>
              <a:spcAft>
                <a:spcPts val="600"/>
              </a:spcAft>
            </a:pPr>
            <a:r>
              <a:rPr lang="en-US" dirty="0"/>
              <a:t>TL1 Visiting Scientist Working Group</a:t>
            </a:r>
          </a:p>
          <a:p>
            <a:pPr>
              <a:spcAft>
                <a:spcPts val="600"/>
              </a:spcAft>
            </a:pPr>
            <a:r>
              <a:rPr lang="en-US" dirty="0"/>
              <a:t>Well-Being Integration Working Group</a:t>
            </a:r>
          </a:p>
        </p:txBody>
      </p:sp>
      <p:sp>
        <p:nvSpPr>
          <p:cNvPr id="4" name="Rectangle 3"/>
          <p:cNvSpPr/>
          <p:nvPr/>
        </p:nvSpPr>
        <p:spPr>
          <a:xfrm>
            <a:off x="1924493" y="3093436"/>
            <a:ext cx="8165805" cy="3243990"/>
          </a:xfrm>
          <a:prstGeom prst="rect">
            <a:avLst/>
          </a:prstGeom>
          <a:noFill/>
          <a:ln w="63500">
            <a:solidFill>
              <a:srgbClr val="001E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6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Sunsetting</a:t>
            </a:r>
            <a:r>
              <a:rPr lang="en-US" dirty="0"/>
              <a:t> Working Groups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3483" y="1253153"/>
            <a:ext cx="553695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/>
              <a:t>Community &amp;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Assessment of CTSA Institutions Strategies for Engaging Community Partners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Community Member Compensation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Measures for Assessing and Improving Collaborations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Health Disparities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Dissemination, Implementation (D&amp;I) and Knowledge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i="1" u="sng" dirty="0"/>
              <a:t>Team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Institutional Readiness for Team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Developing Translational Science Team Competencies</a:t>
            </a:r>
          </a:p>
          <a:p>
            <a:endParaRPr lang="en-US" sz="1400" dirty="0"/>
          </a:p>
          <a:p>
            <a:r>
              <a:rPr lang="en-US" sz="1600" b="1" i="1" u="sng" dirty="0"/>
              <a:t>Lifespan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Early Life Exposures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Life Course Visual Toolkit Development</a:t>
            </a:r>
          </a:p>
          <a:p>
            <a:endParaRPr lang="en-US" sz="1400" dirty="0"/>
          </a:p>
          <a:p>
            <a:r>
              <a:rPr lang="en-US" sz="1600" b="1" i="1" u="sng" dirty="0"/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Measures of Impact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5998" y="1236635"/>
            <a:ext cx="55245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/>
              <a:t>Education &amp;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Best Practices for Mentoring and Supporting TL1 and KL2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Clinical Research Training for Investigators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Federated Education Platform: Harmonizing Competencies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Researcher Training and Education and Community Capacity Building</a:t>
            </a:r>
          </a:p>
          <a:p>
            <a:endParaRPr lang="en-US" sz="1600" dirty="0"/>
          </a:p>
          <a:p>
            <a:r>
              <a:rPr lang="en-US" sz="1600" b="1" i="1" u="sng" dirty="0"/>
              <a:t>Research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Designing and Analyzing Clinical Trials for Personalized Medicine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Regulatory Science to Advance Precision Medicine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Single Disease</a:t>
            </a:r>
          </a:p>
          <a:p>
            <a:endParaRPr lang="en-US" sz="1600" dirty="0"/>
          </a:p>
          <a:p>
            <a:r>
              <a:rPr lang="en-US" sz="1600" b="1" i="1" u="sng" dirty="0"/>
              <a:t>Informatics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Sustainability Phase 2 WG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Sustainable Informatics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Text Analytics and De-Identification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EMR-based Research Recruitment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Enterprise Data Warehouse for Research - Phase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Enterprise Data Warehouse Service and Architecture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Imaging Informatics</a:t>
            </a:r>
          </a:p>
        </p:txBody>
      </p:sp>
    </p:spTree>
    <p:extLst>
      <p:ext uri="{BB962C8B-B14F-4D97-AF65-F5344CB8AC3E}">
        <p14:creationId xmlns:p14="http://schemas.microsoft.com/office/powerpoint/2010/main" val="197430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2183" y="3366088"/>
            <a:ext cx="11398315" cy="2525917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CTSA Discussion Forums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879" y="1102257"/>
            <a:ext cx="109638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dirty="0"/>
              <a:t>Advance CTSA Program objectives in high priority areas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dirty="0"/>
              <a:t>Discuss more specific, focused topics in depth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dirty="0"/>
              <a:t>May develop plans for projects that fill identified gaps and/or further the program objectives through a work group proposal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dirty="0"/>
              <a:t>Cannot be used to develop a grant application or for discussion of funding.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dirty="0"/>
              <a:t>Requests to establish or join are submitted through CLIC website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3561907"/>
            <a:ext cx="10940902" cy="2179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3651855"/>
            <a:ext cx="6338105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Clinical Research Professional Discussion Forum	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Community Engagement Discussion Group	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CTSA Partnerships with Public Departments of Health &amp; Healthcare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CTSA Program Response to COVID-19 Discussion Forum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NCATS CTSA Program Quality Assurance/Quality Control Group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Precision Medicine Discussion Group (PMDG)</a:t>
            </a:r>
            <a:r>
              <a:rPr lang="en-US" sz="1600" dirty="0"/>
              <a:t>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6931" y="3651854"/>
            <a:ext cx="386978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Education &amp; Career Development	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Expanded Access Group	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IND-IDE Workgroup	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Nurses in Translational Research Group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Pharmacy and Research Pharmacy	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Research Unit Network (RUN)	</a:t>
            </a:r>
          </a:p>
        </p:txBody>
      </p:sp>
    </p:spTree>
    <p:extLst>
      <p:ext uri="{BB962C8B-B14F-4D97-AF65-F5344CB8AC3E}">
        <p14:creationId xmlns:p14="http://schemas.microsoft.com/office/powerpoint/2010/main" val="63193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for Clinical and Translational Science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Center for Clinical and Translational Science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2323" y="1100952"/>
            <a:ext cx="1096383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2000" dirty="0"/>
              <a:t>ACTS offers its members the opportunity to participate in </a:t>
            </a:r>
            <a:r>
              <a:rPr lang="en-US" sz="2000" dirty="0">
                <a:hlinkClick r:id="rId2"/>
              </a:rPr>
              <a:t>Special Interest Groups (SIGs) </a:t>
            </a:r>
            <a:r>
              <a:rPr lang="en-US" sz="2000" dirty="0"/>
              <a:t>related to the field of clinical research and translational science. SIGs connect individuals who share similar goals and interests, providing a channel to network and participate in knowledge and resource sharing among peers.</a:t>
            </a:r>
          </a:p>
          <a:p>
            <a:pPr marL="287338">
              <a:tabLst>
                <a:tab pos="287338" algn="l"/>
              </a:tabLst>
            </a:pPr>
            <a:endParaRPr lang="en-US" sz="1050" dirty="0"/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CCTS has an institutional membership </a:t>
            </a:r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SIG membership extends beyond just CTSAs to include members from non-CTSA institutions, </a:t>
            </a:r>
            <a:r>
              <a:rPr lang="en-US" sz="2000" dirty="0" err="1"/>
              <a:t>IDeA</a:t>
            </a:r>
            <a:r>
              <a:rPr lang="en-US" sz="2000" dirty="0"/>
              <a:t> Centers, Cancer Centers, etc.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735" y="3655497"/>
            <a:ext cx="109638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87338" algn="l"/>
              </a:tabLst>
            </a:pPr>
            <a:r>
              <a:rPr lang="en-US" sz="2000" b="1" dirty="0"/>
              <a:t>Special Interest Groups</a:t>
            </a:r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Biostatistics, Epidemiology and Research Design (BERD)</a:t>
            </a:r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Clinical Research Professional Taskforce (CRPT)</a:t>
            </a:r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Evaluation</a:t>
            </a:r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Partners for the Advancement of Community Engaged Research (PACER)</a:t>
            </a:r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Regulatory Science</a:t>
            </a:r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Research Education Professionals</a:t>
            </a:r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Research Operations and Administration</a:t>
            </a:r>
          </a:p>
          <a:p>
            <a:pPr marL="627063" indent="-339725">
              <a:buFont typeface="Arial" panose="020B0604020202020204" pitchFamily="34" charset="0"/>
              <a:buChar char="•"/>
              <a:tabLst>
                <a:tab pos="287338" algn="l"/>
              </a:tabLst>
            </a:pPr>
            <a:r>
              <a:rPr lang="en-US" sz="2000" dirty="0"/>
              <a:t>Scholar</a:t>
            </a:r>
          </a:p>
        </p:txBody>
      </p:sp>
    </p:spTree>
    <p:extLst>
      <p:ext uri="{BB962C8B-B14F-4D97-AF65-F5344CB8AC3E}">
        <p14:creationId xmlns:p14="http://schemas.microsoft.com/office/powerpoint/2010/main" val="2604875692"/>
      </p:ext>
    </p:extLst>
  </p:cSld>
  <p:clrMapOvr>
    <a:masterClrMapping/>
  </p:clrMapOvr>
</p:sld>
</file>

<file path=ppt/theme/theme1.xml><?xml version="1.0" encoding="utf-8"?>
<a:theme xmlns:a="http://schemas.openxmlformats.org/drawingml/2006/main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C" id="{B82EF8CA-CF45-B347-9F86-BDCB680E2AB6}" vid="{5E8F787F-D014-A040-8B66-4854019F9F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14903</TotalTime>
  <Words>1230</Words>
  <Application>Microsoft Office PowerPoint</Application>
  <PresentationFormat>Widescreen</PresentationFormat>
  <Paragraphs>210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Open Sans</vt:lpstr>
      <vt:lpstr>System Font Regular</vt:lpstr>
      <vt:lpstr>1_UIC</vt:lpstr>
      <vt:lpstr>Core Directors Meeting</vt:lpstr>
      <vt:lpstr>CTSA Program – Ways to Engage</vt:lpstr>
      <vt:lpstr>CTSA Program</vt:lpstr>
      <vt:lpstr>CTSA Program Groups</vt:lpstr>
      <vt:lpstr>CTSA Enterprise Committees</vt:lpstr>
      <vt:lpstr>CTSA Working Groups</vt:lpstr>
      <vt:lpstr>Sunsetting Working Groups</vt:lpstr>
      <vt:lpstr>CTSA Discussion Forums</vt:lpstr>
      <vt:lpstr>Association for Clinical and Translational Science</vt:lpstr>
      <vt:lpstr>CLIC Website</vt:lpstr>
      <vt:lpstr>CLIC-CTSA.ORG</vt:lpstr>
      <vt:lpstr>Your CLIC Account</vt:lpstr>
      <vt:lpstr>Main Menu: Overview</vt:lpstr>
      <vt:lpstr>Joining Groups</vt:lpstr>
      <vt:lpstr>New: Career Development Community</vt:lpstr>
      <vt:lpstr>Updates &amp; Announcements</vt:lpstr>
      <vt:lpstr>University Travel</vt:lpstr>
      <vt:lpstr>CCTS Return to Campus</vt:lpstr>
      <vt:lpstr>Announcements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Campbell</dc:creator>
  <cp:lastModifiedBy>Lane, Rachel</cp:lastModifiedBy>
  <cp:revision>160</cp:revision>
  <dcterms:created xsi:type="dcterms:W3CDTF">2020-05-04T17:53:51Z</dcterms:created>
  <dcterms:modified xsi:type="dcterms:W3CDTF">2022-03-24T15:27:42Z</dcterms:modified>
</cp:coreProperties>
</file>